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Montserra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regular.fntdata"/><Relationship Id="rId47" Type="http://schemas.openxmlformats.org/officeDocument/2006/relationships/slide" Target="slides/slide43.xml"/><Relationship Id="rId49"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Italic.fntdata"/><Relationship Id="rId50" Type="http://schemas.openxmlformats.org/officeDocument/2006/relationships/font" Target="fonts/Montserrat-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 name="Shape 38"/>
        <p:cNvGrpSpPr/>
        <p:nvPr/>
      </p:nvGrpSpPr>
      <p:grpSpPr>
        <a:xfrm>
          <a:off x="0" y="0"/>
          <a:ext cx="0" cy="0"/>
          <a:chOff x="0" y="0"/>
          <a:chExt cx="0" cy="0"/>
        </a:xfrm>
      </p:grpSpPr>
      <p:sp>
        <p:nvSpPr>
          <p:cNvPr id="39" name="Google Shape;3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 name="Google Shape;40;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202110182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0211018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26c2e3b07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6c2e3b07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202110182e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02110182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213a5416f0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13a5416f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26c2e3b07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6c2e3b07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13a5416f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13a5416f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213a5416f0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213a5416f0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26c2e3b073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6c2e3b07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2137973e8d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137973e8d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2137973e8d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137973e8d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 name="Shape 45"/>
        <p:cNvGrpSpPr/>
        <p:nvPr/>
      </p:nvGrpSpPr>
      <p:grpSpPr>
        <a:xfrm>
          <a:off x="0" y="0"/>
          <a:ext cx="0" cy="0"/>
          <a:chOff x="0" y="0"/>
          <a:chExt cx="0" cy="0"/>
        </a:xfrm>
      </p:grpSpPr>
      <p:sp>
        <p:nvSpPr>
          <p:cNvPr id="46" name="Google Shape;46;g147c647b7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147c647b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214a21f37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214a21f3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2138757e9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138757e9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2138757e9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138757e9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1da852159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da852159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213880d24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13880d24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213880d24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13880d24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213880d243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13880d24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13880d243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13880d24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1da8521591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da852159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213a5416f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13a5416f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213a5416f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13a5416f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1da852159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da852159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2176544a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176544a5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1da8521591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da852159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1da8521591_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da8521591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6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47c647b7b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47c647b7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2137973e8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137973e8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2214a21f3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2214a21f3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2137973e8d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137973e8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213a5416f0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13a5416f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9E00"/>
        </a:solidFill>
      </p:bgPr>
    </p:bg>
    <p:spTree>
      <p:nvGrpSpPr>
        <p:cNvPr id="8" name="Shape 8"/>
        <p:cNvGrpSpPr/>
        <p:nvPr/>
      </p:nvGrpSpPr>
      <p:grpSpPr>
        <a:xfrm>
          <a:off x="0" y="0"/>
          <a:ext cx="0" cy="0"/>
          <a:chOff x="0" y="0"/>
          <a:chExt cx="0" cy="0"/>
        </a:xfrm>
      </p:grpSpPr>
      <p:sp>
        <p:nvSpPr>
          <p:cNvPr id="9" name="Google Shape;9;p2"/>
          <p:cNvSpPr/>
          <p:nvPr/>
        </p:nvSpPr>
        <p:spPr>
          <a:xfrm>
            <a:off x="818062" y="805650"/>
            <a:ext cx="7507875" cy="3532200"/>
          </a:xfrm>
          <a:custGeom>
            <a:rect b="b" l="l" r="r" t="t"/>
            <a:pathLst>
              <a:path extrusionOk="0" h="120000" w="120000">
                <a:moveTo>
                  <a:pt x="48391" y="0"/>
                </a:moveTo>
                <a:lnTo>
                  <a:pt x="0" y="0"/>
                </a:lnTo>
                <a:lnTo>
                  <a:pt x="0" y="120000"/>
                </a:lnTo>
                <a:lnTo>
                  <a:pt x="120000" y="120000"/>
                </a:lnTo>
                <a:lnTo>
                  <a:pt x="120000" y="259"/>
                </a:lnTo>
                <a:lnTo>
                  <a:pt x="71609" y="259"/>
                </a:lnTo>
              </a:path>
            </a:pathLst>
          </a:custGeom>
          <a:noFill/>
          <a:ln cap="flat" cmpd="sng" w="152400">
            <a:solidFill>
              <a:srgbClr val="FFFFFF"/>
            </a:solidFill>
            <a:prstDash val="solid"/>
            <a:miter lim="8000"/>
            <a:headEnd len="sm" w="sm" type="none"/>
            <a:tailEnd len="sm" w="sm" type="none"/>
          </a:ln>
        </p:spPr>
      </p:sp>
      <p:sp>
        <p:nvSpPr>
          <p:cNvPr id="10" name="Google Shape;10;p2"/>
          <p:cNvSpPr txBox="1"/>
          <p:nvPr>
            <p:ph type="ctrTitle"/>
          </p:nvPr>
        </p:nvSpPr>
        <p:spPr>
          <a:xfrm>
            <a:off x="2296350" y="1991850"/>
            <a:ext cx="4551299" cy="11597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Montserrat"/>
              <a:buNone/>
              <a:defRPr b="1" i="0" sz="3000" u="none" cap="none" strike="noStrike">
                <a:solidFill>
                  <a:srgbClr val="434343"/>
                </a:solidFill>
                <a:latin typeface="Montserrat"/>
                <a:ea typeface="Montserrat"/>
                <a:cs typeface="Montserrat"/>
                <a:sym typeface="Montserrat"/>
              </a:defRPr>
            </a:lvl1pPr>
            <a:lvl2pPr indent="0" lvl="1"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2pPr>
            <a:lvl3pPr indent="0" lvl="2"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3pPr>
            <a:lvl4pPr indent="0" lvl="3"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4pPr>
            <a:lvl5pPr indent="0" lvl="4"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5pPr>
            <a:lvl6pPr indent="0" lvl="5"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6pPr>
            <a:lvl7pPr indent="0" lvl="6"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7pPr>
            <a:lvl8pPr indent="0" lvl="7"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8pPr>
            <a:lvl9pPr indent="0" lvl="8" algn="ctr">
              <a:spcBef>
                <a:spcPts val="0"/>
              </a:spcBef>
              <a:spcAft>
                <a:spcPts val="0"/>
              </a:spcAft>
              <a:buClr>
                <a:srgbClr val="434343"/>
              </a:buClr>
              <a:buSzPts val="1400"/>
              <a:buFont typeface="Montserrat"/>
              <a:buNone/>
              <a:defRPr b="1" sz="3000">
                <a:solidFill>
                  <a:srgbClr val="434343"/>
                </a:solidFill>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1" name="Shape 11"/>
        <p:cNvGrpSpPr/>
        <p:nvPr/>
      </p:nvGrpSpPr>
      <p:grpSpPr>
        <a:xfrm>
          <a:off x="0" y="0"/>
          <a:ext cx="0" cy="0"/>
          <a:chOff x="0" y="0"/>
          <a:chExt cx="0" cy="0"/>
        </a:xfrm>
      </p:grpSpPr>
      <p:sp>
        <p:nvSpPr>
          <p:cNvPr id="12" name="Google Shape;12;p3"/>
          <p:cNvSpPr/>
          <p:nvPr/>
        </p:nvSpPr>
        <p:spPr>
          <a:xfrm>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13" name="Google Shape;13;p3"/>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14" name="Google Shape;14;p3"/>
          <p:cNvSpPr txBox="1"/>
          <p:nvPr>
            <p:ph idx="1" type="body"/>
          </p:nvPr>
        </p:nvSpPr>
        <p:spPr>
          <a:xfrm>
            <a:off x="916650" y="950850"/>
            <a:ext cx="7310699" cy="3241800"/>
          </a:xfrm>
          <a:prstGeom prst="rect">
            <a:avLst/>
          </a:prstGeom>
          <a:noFill/>
          <a:ln>
            <a:noFill/>
          </a:ln>
        </p:spPr>
        <p:txBody>
          <a:bodyPr anchorCtr="0" anchor="t" bIns="91425" lIns="91425" spcFirstLastPara="1" rIns="91425" wrap="square" tIns="91425">
            <a:noAutofit/>
          </a:bodyPr>
          <a:lstStyle>
            <a:lvl1pPr indent="-350520" lvl="0" marL="457200" marR="0" rtl="0" algn="l">
              <a:lnSpc>
                <a:spcPct val="100000"/>
              </a:lnSpc>
              <a:spcBef>
                <a:spcPts val="0"/>
              </a:spcBef>
              <a:spcAft>
                <a:spcPts val="0"/>
              </a:spcAft>
              <a:buClr>
                <a:srgbClr val="CCCCCC"/>
              </a:buClr>
              <a:buSzPts val="1920"/>
              <a:buFont typeface="Droid Serif"/>
              <a:buChar char="⊡"/>
              <a:defRPr b="0" i="0" sz="2400" u="none" cap="none" strike="noStrike">
                <a:solidFill>
                  <a:srgbClr val="434343"/>
                </a:solidFill>
                <a:latin typeface="Droid Serif"/>
                <a:ea typeface="Droid Serif"/>
                <a:cs typeface="Droid Serif"/>
                <a:sym typeface="Droid Serif"/>
              </a:defRPr>
            </a:lvl1pPr>
            <a:lvl2pPr indent="-342900" lvl="1" marL="914400" marR="0" rtl="0" algn="l">
              <a:lnSpc>
                <a:spcPct val="100000"/>
              </a:lnSpc>
              <a:spcBef>
                <a:spcPts val="0"/>
              </a:spcBef>
              <a:spcAft>
                <a:spcPts val="0"/>
              </a:spcAft>
              <a:buClr>
                <a:srgbClr val="CCCCCC"/>
              </a:buClr>
              <a:buSzPts val="1800"/>
              <a:buFont typeface="Droid Serif"/>
              <a:buChar char="□"/>
              <a:defRPr b="0" i="0" sz="24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24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24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24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24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24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24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24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bg>
      <p:bgPr>
        <a:solidFill>
          <a:srgbClr val="434343"/>
        </a:solidFill>
      </p:bgPr>
    </p:bg>
    <p:spTree>
      <p:nvGrpSpPr>
        <p:cNvPr id="15" name="Shape 15"/>
        <p:cNvGrpSpPr/>
        <p:nvPr/>
      </p:nvGrpSpPr>
      <p:grpSpPr>
        <a:xfrm>
          <a:off x="0" y="0"/>
          <a:ext cx="0" cy="0"/>
          <a:chOff x="0" y="0"/>
          <a:chExt cx="0" cy="0"/>
        </a:xfrm>
      </p:grpSpPr>
      <p:sp>
        <p:nvSpPr>
          <p:cNvPr id="16" name="Google Shape;16;p4"/>
          <p:cNvSpPr/>
          <p:nvPr/>
        </p:nvSpPr>
        <p:spPr>
          <a:xfrm>
            <a:off x="818062" y="805650"/>
            <a:ext cx="7507875" cy="3532200"/>
          </a:xfrm>
          <a:custGeom>
            <a:rect b="b" l="l" r="r" t="t"/>
            <a:pathLst>
              <a:path extrusionOk="0" h="120000" w="120000">
                <a:moveTo>
                  <a:pt x="48391" y="0"/>
                </a:moveTo>
                <a:lnTo>
                  <a:pt x="0" y="0"/>
                </a:lnTo>
                <a:lnTo>
                  <a:pt x="0" y="120000"/>
                </a:lnTo>
                <a:lnTo>
                  <a:pt x="120000" y="120000"/>
                </a:lnTo>
                <a:lnTo>
                  <a:pt x="120000" y="259"/>
                </a:lnTo>
                <a:lnTo>
                  <a:pt x="71609" y="259"/>
                </a:lnTo>
              </a:path>
            </a:pathLst>
          </a:custGeom>
          <a:noFill/>
          <a:ln cap="flat" cmpd="sng" w="76200">
            <a:solidFill>
              <a:srgbClr val="FF9E00"/>
            </a:solidFill>
            <a:prstDash val="solid"/>
            <a:miter lim="8000"/>
            <a:headEnd len="sm" w="sm" type="none"/>
            <a:tailEnd len="sm" w="sm" type="none"/>
          </a:ln>
        </p:spPr>
      </p:sp>
      <p:sp>
        <p:nvSpPr>
          <p:cNvPr id="17" name="Google Shape;17;p4"/>
          <p:cNvSpPr txBox="1"/>
          <p:nvPr>
            <p:ph idx="1" type="body"/>
          </p:nvPr>
        </p:nvSpPr>
        <p:spPr>
          <a:xfrm>
            <a:off x="2037600" y="2161800"/>
            <a:ext cx="5068799" cy="819899"/>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0"/>
              </a:spcBef>
              <a:spcAft>
                <a:spcPts val="0"/>
              </a:spcAft>
              <a:buClr>
                <a:srgbClr val="CCCCCC"/>
              </a:buClr>
              <a:buSzPts val="1800"/>
              <a:buFont typeface="Droid Serif"/>
              <a:buChar char="⊡"/>
              <a:defRPr b="0" i="1" sz="1800" u="none" cap="none" strike="noStrike">
                <a:solidFill>
                  <a:srgbClr val="CCCCCC"/>
                </a:solidFill>
                <a:latin typeface="Droid Serif"/>
                <a:ea typeface="Droid Serif"/>
                <a:cs typeface="Droid Serif"/>
                <a:sym typeface="Droid Serif"/>
              </a:defRPr>
            </a:lvl1pPr>
            <a:lvl2pPr indent="-314325" lvl="1" marL="914400" marR="0" rtl="0" algn="ctr">
              <a:lnSpc>
                <a:spcPct val="100000"/>
              </a:lnSpc>
              <a:spcBef>
                <a:spcPts val="0"/>
              </a:spcBef>
              <a:spcAft>
                <a:spcPts val="0"/>
              </a:spcAft>
              <a:buClr>
                <a:srgbClr val="CCCCCC"/>
              </a:buClr>
              <a:buSzPts val="1350"/>
              <a:buFont typeface="Droid Serif"/>
              <a:buChar char="□"/>
              <a:defRPr b="0" i="1" sz="1800" u="none" cap="none" strike="noStrike">
                <a:solidFill>
                  <a:srgbClr val="CCCCCC"/>
                </a:solidFill>
                <a:latin typeface="Droid Serif"/>
                <a:ea typeface="Droid Serif"/>
                <a:cs typeface="Droid Serif"/>
                <a:sym typeface="Droid Serif"/>
              </a:defRPr>
            </a:lvl2pPr>
            <a:lvl3pPr indent="-228600" lvl="2" marL="13716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3pPr>
            <a:lvl4pPr indent="-228600" lvl="3" marL="18288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4pPr>
            <a:lvl5pPr indent="-228600" lvl="4" marL="22860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5pPr>
            <a:lvl6pPr indent="-228600" lvl="5" marL="27432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6pPr>
            <a:lvl7pPr indent="-228600" lvl="6" marL="32004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7pPr>
            <a:lvl8pPr indent="-228600" lvl="7" marL="36576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8pPr>
            <a:lvl9pPr indent="-228600" lvl="8" marL="4114800" marR="0" rtl="0" algn="ctr">
              <a:lnSpc>
                <a:spcPct val="100000"/>
              </a:lnSpc>
              <a:spcBef>
                <a:spcPts val="0"/>
              </a:spcBef>
              <a:spcAft>
                <a:spcPts val="0"/>
              </a:spcAft>
              <a:buClr>
                <a:srgbClr val="CCCCCC"/>
              </a:buClr>
              <a:buSzPts val="1400"/>
              <a:buFont typeface="Droid Serif"/>
              <a:buNone/>
              <a:defRPr b="0" i="1" sz="1800" u="none" cap="none" strike="noStrike">
                <a:solidFill>
                  <a:srgbClr val="CCCCCC"/>
                </a:solidFill>
                <a:latin typeface="Droid Serif"/>
                <a:ea typeface="Droid Serif"/>
                <a:cs typeface="Droid Serif"/>
                <a:sym typeface="Droid Serif"/>
              </a:defRPr>
            </a:lvl9pPr>
          </a:lstStyle>
          <a:p/>
        </p:txBody>
      </p:sp>
      <p:sp>
        <p:nvSpPr>
          <p:cNvPr id="18" name="Google Shape;18;p4"/>
          <p:cNvSpPr txBox="1"/>
          <p:nvPr/>
        </p:nvSpPr>
        <p:spPr>
          <a:xfrm>
            <a:off x="3853200" y="293593"/>
            <a:ext cx="1437600" cy="6536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9E00"/>
              </a:buClr>
              <a:buFont typeface="Montserrat"/>
              <a:buNone/>
            </a:pPr>
            <a:r>
              <a:rPr b="0" i="0" lang="en" sz="9600" u="none" cap="none" strike="noStrike">
                <a:solidFill>
                  <a:srgbClr val="FF9E00"/>
                </a:solidFill>
                <a:latin typeface="Montserrat"/>
                <a:ea typeface="Montserrat"/>
                <a:cs typeface="Montserrat"/>
                <a:sym typeface="Montserrat"/>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9" name="Shape 19"/>
        <p:cNvGrpSpPr/>
        <p:nvPr/>
      </p:nvGrpSpPr>
      <p:grpSpPr>
        <a:xfrm>
          <a:off x="0" y="0"/>
          <a:ext cx="0" cy="0"/>
          <a:chOff x="0" y="0"/>
          <a:chExt cx="0" cy="0"/>
        </a:xfrm>
      </p:grpSpPr>
      <p:sp>
        <p:nvSpPr>
          <p:cNvPr id="20" name="Google Shape;20;p5"/>
          <p:cNvSpPr/>
          <p:nvPr/>
        </p:nvSpPr>
        <p:spPr>
          <a:xfrm>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21" name="Google Shape;21;p5"/>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22" name="Google Shape;22;p5"/>
          <p:cNvSpPr txBox="1"/>
          <p:nvPr>
            <p:ph idx="1" type="body"/>
          </p:nvPr>
        </p:nvSpPr>
        <p:spPr>
          <a:xfrm>
            <a:off x="840975" y="956004"/>
            <a:ext cx="3621899" cy="296549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1pPr>
            <a:lvl2pPr indent="-355600" lvl="1" marL="9144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9pPr>
          </a:lstStyle>
          <a:p/>
        </p:txBody>
      </p:sp>
      <p:sp>
        <p:nvSpPr>
          <p:cNvPr id="23" name="Google Shape;23;p5"/>
          <p:cNvSpPr txBox="1"/>
          <p:nvPr>
            <p:ph idx="2" type="body"/>
          </p:nvPr>
        </p:nvSpPr>
        <p:spPr>
          <a:xfrm>
            <a:off x="4681052" y="956004"/>
            <a:ext cx="3621899" cy="296549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1pPr>
            <a:lvl2pPr indent="-355600" lvl="1" marL="914400" marR="0" rtl="0" algn="l">
              <a:lnSpc>
                <a:spcPct val="100000"/>
              </a:lnSpc>
              <a:spcBef>
                <a:spcPts val="0"/>
              </a:spcBef>
              <a:spcAft>
                <a:spcPts val="0"/>
              </a:spcAft>
              <a:buClr>
                <a:srgbClr val="CCCCCC"/>
              </a:buClr>
              <a:buSzPts val="2000"/>
              <a:buFont typeface="Droid Serif"/>
              <a:buChar char="□"/>
              <a:defRPr b="0" i="0" sz="20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20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20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24" name="Shape 24"/>
        <p:cNvGrpSpPr/>
        <p:nvPr/>
      </p:nvGrpSpPr>
      <p:grpSpPr>
        <a:xfrm>
          <a:off x="0" y="0"/>
          <a:ext cx="0" cy="0"/>
          <a:chOff x="0" y="0"/>
          <a:chExt cx="0" cy="0"/>
        </a:xfrm>
      </p:grpSpPr>
      <p:sp>
        <p:nvSpPr>
          <p:cNvPr id="25" name="Google Shape;25;p6"/>
          <p:cNvSpPr/>
          <p:nvPr/>
        </p:nvSpPr>
        <p:spPr>
          <a:xfrm>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26" name="Google Shape;26;p6"/>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rtl="0"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27" name="Google Shape;27;p6"/>
          <p:cNvSpPr txBox="1"/>
          <p:nvPr>
            <p:ph idx="1" type="body"/>
          </p:nvPr>
        </p:nvSpPr>
        <p:spPr>
          <a:xfrm>
            <a:off x="753900" y="971550"/>
            <a:ext cx="2440499" cy="324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CCCCCC"/>
              </a:buClr>
              <a:buSzPts val="1800"/>
              <a:buFont typeface="Droid Serif"/>
              <a:buChar char="⊡"/>
              <a:defRPr b="0" i="0" sz="1800" u="none" cap="none" strike="noStrike">
                <a:solidFill>
                  <a:srgbClr val="434343"/>
                </a:solidFill>
                <a:latin typeface="Droid Serif"/>
                <a:ea typeface="Droid Serif"/>
                <a:cs typeface="Droid Serif"/>
                <a:sym typeface="Droid Serif"/>
              </a:defRPr>
            </a:lvl1pPr>
            <a:lvl2pPr indent="-314325" lvl="1" marL="914400" marR="0" rtl="0" algn="l">
              <a:lnSpc>
                <a:spcPct val="100000"/>
              </a:lnSpc>
              <a:spcBef>
                <a:spcPts val="0"/>
              </a:spcBef>
              <a:spcAft>
                <a:spcPts val="0"/>
              </a:spcAft>
              <a:buClr>
                <a:srgbClr val="CCCCCC"/>
              </a:buClr>
              <a:buSzPts val="1350"/>
              <a:buFont typeface="Droid Serif"/>
              <a:buChar char="□"/>
              <a:defRPr b="0" i="0" sz="18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
        <p:nvSpPr>
          <p:cNvPr id="28" name="Google Shape;28;p6"/>
          <p:cNvSpPr txBox="1"/>
          <p:nvPr>
            <p:ph idx="2" type="body"/>
          </p:nvPr>
        </p:nvSpPr>
        <p:spPr>
          <a:xfrm>
            <a:off x="3319596" y="971550"/>
            <a:ext cx="2440499" cy="324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CCCCCC"/>
              </a:buClr>
              <a:buSzPts val="1800"/>
              <a:buFont typeface="Droid Serif"/>
              <a:buChar char="⊡"/>
              <a:defRPr b="0" i="0" sz="1800" u="none" cap="none" strike="noStrike">
                <a:solidFill>
                  <a:srgbClr val="434343"/>
                </a:solidFill>
                <a:latin typeface="Droid Serif"/>
                <a:ea typeface="Droid Serif"/>
                <a:cs typeface="Droid Serif"/>
                <a:sym typeface="Droid Serif"/>
              </a:defRPr>
            </a:lvl1pPr>
            <a:lvl2pPr indent="-314325" lvl="1" marL="914400" marR="0" rtl="0" algn="l">
              <a:lnSpc>
                <a:spcPct val="100000"/>
              </a:lnSpc>
              <a:spcBef>
                <a:spcPts val="0"/>
              </a:spcBef>
              <a:spcAft>
                <a:spcPts val="0"/>
              </a:spcAft>
              <a:buClr>
                <a:srgbClr val="CCCCCC"/>
              </a:buClr>
              <a:buSzPts val="1350"/>
              <a:buFont typeface="Droid Serif"/>
              <a:buChar char="□"/>
              <a:defRPr b="0" i="0" sz="18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
        <p:nvSpPr>
          <p:cNvPr id="29" name="Google Shape;29;p6"/>
          <p:cNvSpPr txBox="1"/>
          <p:nvPr>
            <p:ph idx="3" type="body"/>
          </p:nvPr>
        </p:nvSpPr>
        <p:spPr>
          <a:xfrm>
            <a:off x="5885291" y="971550"/>
            <a:ext cx="2440499" cy="324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CCCCCC"/>
              </a:buClr>
              <a:buSzPts val="1800"/>
              <a:buFont typeface="Droid Serif"/>
              <a:buChar char="⊡"/>
              <a:defRPr b="0" i="0" sz="1800" u="none" cap="none" strike="noStrike">
                <a:solidFill>
                  <a:srgbClr val="434343"/>
                </a:solidFill>
                <a:latin typeface="Droid Serif"/>
                <a:ea typeface="Droid Serif"/>
                <a:cs typeface="Droid Serif"/>
                <a:sym typeface="Droid Serif"/>
              </a:defRPr>
            </a:lvl1pPr>
            <a:lvl2pPr indent="-314325" lvl="1" marL="914400" marR="0" rtl="0" algn="l">
              <a:lnSpc>
                <a:spcPct val="100000"/>
              </a:lnSpc>
              <a:spcBef>
                <a:spcPts val="0"/>
              </a:spcBef>
              <a:spcAft>
                <a:spcPts val="0"/>
              </a:spcAft>
              <a:buClr>
                <a:srgbClr val="CCCCCC"/>
              </a:buClr>
              <a:buSzPts val="1350"/>
              <a:buFont typeface="Droid Serif"/>
              <a:buChar char="□"/>
              <a:defRPr b="0" i="0" sz="18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7"/>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32" name="Google Shape;32;p7"/>
          <p:cNvSpPr/>
          <p:nvPr/>
        </p:nvSpPr>
        <p:spPr>
          <a:xfrm>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33" name="Shape 33"/>
        <p:cNvGrpSpPr/>
        <p:nvPr/>
      </p:nvGrpSpPr>
      <p:grpSpPr>
        <a:xfrm>
          <a:off x="0" y="0"/>
          <a:ext cx="0" cy="0"/>
          <a:chOff x="0" y="0"/>
          <a:chExt cx="0" cy="0"/>
        </a:xfrm>
      </p:grpSpPr>
      <p:sp>
        <p:nvSpPr>
          <p:cNvPr id="34" name="Google Shape;34;p8"/>
          <p:cNvSpPr/>
          <p:nvPr/>
        </p:nvSpPr>
        <p:spPr>
          <a:xfrm flipH="1" rot="10800000">
            <a:off x="259950" y="274275"/>
            <a:ext cx="8624125" cy="4594950"/>
          </a:xfrm>
          <a:custGeom>
            <a:rect b="b" l="l" r="r" t="t"/>
            <a:pathLst>
              <a:path extrusionOk="0" h="120000" w="120000">
                <a:moveTo>
                  <a:pt x="39680" y="24"/>
                </a:moveTo>
                <a:lnTo>
                  <a:pt x="0" y="0"/>
                </a:lnTo>
                <a:lnTo>
                  <a:pt x="0" y="120000"/>
                </a:lnTo>
                <a:lnTo>
                  <a:pt x="120000" y="120000"/>
                </a:lnTo>
                <a:lnTo>
                  <a:pt x="120000" y="0"/>
                </a:lnTo>
                <a:lnTo>
                  <a:pt x="80531" y="0"/>
                </a:lnTo>
              </a:path>
            </a:pathLst>
          </a:custGeom>
          <a:noFill/>
          <a:ln cap="flat" cmpd="sng" w="76200">
            <a:solidFill>
              <a:srgbClr val="FF9E00"/>
            </a:solidFill>
            <a:prstDash val="solid"/>
            <a:miter lim="8000"/>
            <a:headEnd len="sm" w="sm" type="none"/>
            <a:tailEnd len="sm" w="sm" type="none"/>
          </a:ln>
        </p:spPr>
      </p:sp>
      <p:sp>
        <p:nvSpPr>
          <p:cNvPr id="35" name="Google Shape;35;p8"/>
          <p:cNvSpPr txBox="1"/>
          <p:nvPr>
            <p:ph idx="1" type="body"/>
          </p:nvPr>
        </p:nvSpPr>
        <p:spPr>
          <a:xfrm>
            <a:off x="3104100" y="4513082"/>
            <a:ext cx="2935800" cy="519599"/>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360"/>
              </a:spcBef>
              <a:spcAft>
                <a:spcPts val="0"/>
              </a:spcAft>
              <a:buClr>
                <a:srgbClr val="999999"/>
              </a:buClr>
              <a:buSzPts val="2400"/>
              <a:buFont typeface="Droid Serif"/>
              <a:buNone/>
              <a:defRPr b="0" i="1" sz="1200" u="none" cap="none" strike="noStrike">
                <a:solidFill>
                  <a:srgbClr val="999999"/>
                </a:solidFill>
                <a:latin typeface="Droid Serif"/>
                <a:ea typeface="Droid Serif"/>
                <a:cs typeface="Droid Serif"/>
                <a:sym typeface="Droid Serif"/>
              </a:defRPr>
            </a:lvl1pPr>
            <a:lvl2pPr indent="-342900" lvl="1" marL="914400" marR="0" rtl="0" algn="l">
              <a:lnSpc>
                <a:spcPct val="100000"/>
              </a:lnSpc>
              <a:spcBef>
                <a:spcPts val="480"/>
              </a:spcBef>
              <a:spcAft>
                <a:spcPts val="0"/>
              </a:spcAft>
              <a:buClr>
                <a:srgbClr val="CCCCCC"/>
              </a:buClr>
              <a:buSzPts val="1800"/>
              <a:buFont typeface="Droid Serif"/>
              <a:buChar char="□"/>
              <a:defRPr b="0" i="0" sz="24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480"/>
              </a:spcBef>
              <a:spcAft>
                <a:spcPts val="0"/>
              </a:spcAft>
              <a:buClr>
                <a:srgbClr val="CCCCCC"/>
              </a:buClr>
              <a:buSzPts val="1400"/>
              <a:buFont typeface="Droid Serif"/>
              <a:buNone/>
              <a:defRPr b="0" i="0" sz="24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inverse">
  <p:cSld name="Blank inverse">
    <p:bg>
      <p:bgPr>
        <a:solidFill>
          <a:srgbClr val="434343"/>
        </a:solidFill>
      </p:bgPr>
    </p:bg>
    <p:spTree>
      <p:nvGrpSpPr>
        <p:cNvPr id="36" name="Shape 36"/>
        <p:cNvGrpSpPr/>
        <p:nvPr/>
      </p:nvGrpSpPr>
      <p:grpSpPr>
        <a:xfrm>
          <a:off x="0" y="0"/>
          <a:ext cx="0" cy="0"/>
          <a:chOff x="0" y="0"/>
          <a:chExt cx="0" cy="0"/>
        </a:xfrm>
      </p:grpSpPr>
      <p:sp>
        <p:nvSpPr>
          <p:cNvPr id="37" name="Google Shape;37;p9"/>
          <p:cNvSpPr/>
          <p:nvPr/>
        </p:nvSpPr>
        <p:spPr>
          <a:xfrm>
            <a:off x="558124" y="550425"/>
            <a:ext cx="8028197" cy="4042637"/>
          </a:xfrm>
          <a:custGeom>
            <a:rect b="b" l="l" r="r" t="t"/>
            <a:pathLst>
              <a:path extrusionOk="0" h="120000" w="120000">
                <a:moveTo>
                  <a:pt x="50106" y="24"/>
                </a:moveTo>
                <a:lnTo>
                  <a:pt x="0" y="0"/>
                </a:lnTo>
                <a:lnTo>
                  <a:pt x="0" y="120000"/>
                </a:lnTo>
                <a:lnTo>
                  <a:pt x="120000" y="120000"/>
                </a:lnTo>
                <a:lnTo>
                  <a:pt x="120000" y="0"/>
                </a:lnTo>
                <a:lnTo>
                  <a:pt x="70318" y="24"/>
                </a:lnTo>
              </a:path>
            </a:pathLst>
          </a:custGeom>
          <a:noFill/>
          <a:ln cap="flat" cmpd="sng" w="76200">
            <a:solidFill>
              <a:srgbClr val="FFFFFF"/>
            </a:solidFill>
            <a:prstDash val="solid"/>
            <a:miter lim="8000"/>
            <a:headEnd len="sm" w="sm" type="none"/>
            <a:tailEnd len="sm" w="sm" type="none"/>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241650" y="91565"/>
            <a:ext cx="2660700" cy="73379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999999"/>
              </a:buClr>
              <a:buSzPts val="1400"/>
              <a:buFont typeface="Montserrat"/>
              <a:buNone/>
              <a:defRPr b="1" i="0" sz="1200" u="none" cap="none" strike="noStrike">
                <a:solidFill>
                  <a:srgbClr val="999999"/>
                </a:solidFill>
                <a:latin typeface="Montserrat"/>
                <a:ea typeface="Montserrat"/>
                <a:cs typeface="Montserrat"/>
                <a:sym typeface="Montserrat"/>
              </a:defRPr>
            </a:lvl1pPr>
            <a:lvl2pPr indent="0" lvl="1"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2pPr>
            <a:lvl3pPr indent="0" lvl="2"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3pPr>
            <a:lvl4pPr indent="0" lvl="3"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4pPr>
            <a:lvl5pPr indent="0" lvl="4"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5pPr>
            <a:lvl6pPr indent="0" lvl="5"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6pPr>
            <a:lvl7pPr indent="0" lvl="6"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7pPr>
            <a:lvl8pPr indent="0" lvl="7"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8pPr>
            <a:lvl9pPr indent="0" lvl="8" algn="ctr">
              <a:spcBef>
                <a:spcPts val="0"/>
              </a:spcBef>
              <a:spcAft>
                <a:spcPts val="0"/>
              </a:spcAft>
              <a:buClr>
                <a:srgbClr val="999999"/>
              </a:buClr>
              <a:buSzPts val="1400"/>
              <a:buFont typeface="Montserrat"/>
              <a:buNone/>
              <a:defRPr b="1" sz="1200">
                <a:solidFill>
                  <a:srgbClr val="999999"/>
                </a:solidFill>
                <a:latin typeface="Montserrat"/>
                <a:ea typeface="Montserrat"/>
                <a:cs typeface="Montserrat"/>
                <a:sym typeface="Montserrat"/>
              </a:defRPr>
            </a:lvl9pPr>
          </a:lstStyle>
          <a:p/>
        </p:txBody>
      </p:sp>
      <p:sp>
        <p:nvSpPr>
          <p:cNvPr id="7" name="Google Shape;7;p1"/>
          <p:cNvSpPr txBox="1"/>
          <p:nvPr>
            <p:ph idx="1" type="body"/>
          </p:nvPr>
        </p:nvSpPr>
        <p:spPr>
          <a:xfrm>
            <a:off x="916650" y="950850"/>
            <a:ext cx="7310699" cy="324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CCCCCC"/>
              </a:buClr>
              <a:buSzPts val="2400"/>
              <a:buFont typeface="Droid Serif"/>
              <a:buChar char="⊡"/>
              <a:defRPr b="0" i="0" sz="3000" u="none" cap="none" strike="noStrike">
                <a:solidFill>
                  <a:srgbClr val="434343"/>
                </a:solidFill>
                <a:latin typeface="Droid Serif"/>
                <a:ea typeface="Droid Serif"/>
                <a:cs typeface="Droid Serif"/>
                <a:sym typeface="Droid Serif"/>
              </a:defRPr>
            </a:lvl1pPr>
            <a:lvl2pPr indent="-342900" lvl="1" marL="914400" marR="0" rtl="0" algn="l">
              <a:lnSpc>
                <a:spcPct val="100000"/>
              </a:lnSpc>
              <a:spcBef>
                <a:spcPts val="480"/>
              </a:spcBef>
              <a:spcAft>
                <a:spcPts val="0"/>
              </a:spcAft>
              <a:buClr>
                <a:srgbClr val="CCCCCC"/>
              </a:buClr>
              <a:buSzPts val="1800"/>
              <a:buFont typeface="Droid Serif"/>
              <a:buChar char="□"/>
              <a:defRPr b="0" i="0" sz="2400" u="none" cap="none" strike="noStrike">
                <a:solidFill>
                  <a:srgbClr val="434343"/>
                </a:solidFill>
                <a:latin typeface="Droid Serif"/>
                <a:ea typeface="Droid Serif"/>
                <a:cs typeface="Droid Serif"/>
                <a:sym typeface="Droid Serif"/>
              </a:defRPr>
            </a:lvl2pPr>
            <a:lvl3pPr indent="-228600" lvl="2" marL="1371600" marR="0" rtl="0" algn="l">
              <a:lnSpc>
                <a:spcPct val="100000"/>
              </a:lnSpc>
              <a:spcBef>
                <a:spcPts val="480"/>
              </a:spcBef>
              <a:spcAft>
                <a:spcPts val="0"/>
              </a:spcAft>
              <a:buClr>
                <a:srgbClr val="CCCCCC"/>
              </a:buClr>
              <a:buSzPts val="1400"/>
              <a:buFont typeface="Droid Serif"/>
              <a:buNone/>
              <a:defRPr b="0" i="0" sz="2400" u="none" cap="none" strike="noStrike">
                <a:solidFill>
                  <a:srgbClr val="434343"/>
                </a:solidFill>
                <a:latin typeface="Droid Serif"/>
                <a:ea typeface="Droid Serif"/>
                <a:cs typeface="Droid Serif"/>
                <a:sym typeface="Droid Serif"/>
              </a:defRPr>
            </a:lvl3pPr>
            <a:lvl4pPr indent="-228600" lvl="3" marL="18288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4pPr>
            <a:lvl5pPr indent="-228600" lvl="4" marL="2286000" marR="0" rtl="0" algn="l">
              <a:lnSpc>
                <a:spcPct val="100000"/>
              </a:lnSpc>
              <a:spcBef>
                <a:spcPts val="360"/>
              </a:spcBef>
              <a:spcAft>
                <a:spcPts val="0"/>
              </a:spcAft>
              <a:buClr>
                <a:srgbClr val="CCCCCC"/>
              </a:buClr>
              <a:buSzPts val="1400"/>
              <a:buFont typeface="Droid Serif"/>
              <a:buNone/>
              <a:defRPr b="0" i="0" sz="1800" u="none" cap="none" strike="noStrike">
                <a:solidFill>
                  <a:srgbClr val="434343"/>
                </a:solidFill>
                <a:latin typeface="Droid Serif"/>
                <a:ea typeface="Droid Serif"/>
                <a:cs typeface="Droid Serif"/>
                <a:sym typeface="Droid Serif"/>
              </a:defRPr>
            </a:lvl5pPr>
            <a:lvl6pPr indent="-228600" lvl="5" marL="27432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6pPr>
            <a:lvl7pPr indent="-228600" lvl="6" marL="32004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7pPr>
            <a:lvl8pPr indent="-228600" lvl="7" marL="36576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8pPr>
            <a:lvl9pPr indent="-228600" lvl="8" marL="4114800" marR="0" rtl="0" algn="l">
              <a:lnSpc>
                <a:spcPct val="100000"/>
              </a:lnSpc>
              <a:spcBef>
                <a:spcPts val="360"/>
              </a:spcBef>
              <a:spcAft>
                <a:spcPts val="0"/>
              </a:spcAft>
              <a:buClr>
                <a:srgbClr val="434343"/>
              </a:buClr>
              <a:buSzPts val="1400"/>
              <a:buFont typeface="Droid Serif"/>
              <a:buNone/>
              <a:defRPr b="0" i="0" sz="1800" u="none" cap="none" strike="noStrike">
                <a:solidFill>
                  <a:srgbClr val="434343"/>
                </a:solidFill>
                <a:latin typeface="Droid Serif"/>
                <a:ea typeface="Droid Serif"/>
                <a:cs typeface="Droid Serif"/>
                <a:sym typeface="Droid Serif"/>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fontsquirrel.com/fonts/list/find_fonts?q%5Bterm%5D=icons&amp;q%5Bsearch_check%5D=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w3.org/TR/css3-mediaqueri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codepen.io/shayhowe/pen/zhAsj"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www.liquidapsive.com/" TargetMode="External"/><Relationship Id="rId4" Type="http://schemas.openxmlformats.org/officeDocument/2006/relationships/hyperlink" Target="http://codepen.io/shayhowe/pen/zhAsj" TargetMode="External"/><Relationship Id="rId5" Type="http://schemas.openxmlformats.org/officeDocument/2006/relationships/hyperlink" Target="http://learn.shayhowe.com/advanced-html-css/responsive-web-design/" TargetMode="External"/><Relationship Id="rId6" Type="http://schemas.openxmlformats.org/officeDocument/2006/relationships/hyperlink" Target="https://css-tricks.com/the-difference-between-responsive-and-adaptive-design/" TargetMode="External"/><Relationship Id="rId7" Type="http://schemas.openxmlformats.org/officeDocument/2006/relationships/hyperlink" Target="http://codepen.io/shayhowe/pen/zhAsj"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teamtreehouse.com/library/responsive-layouts" TargetMode="External"/><Relationship Id="rId4" Type="http://schemas.openxmlformats.org/officeDocument/2006/relationships/hyperlink" Target="https://teamtreehouse.com/library/framework-basic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 name="Shape 41"/>
        <p:cNvGrpSpPr/>
        <p:nvPr/>
      </p:nvGrpSpPr>
      <p:grpSpPr>
        <a:xfrm>
          <a:off x="0" y="0"/>
          <a:ext cx="0" cy="0"/>
          <a:chOff x="0" y="0"/>
          <a:chExt cx="0" cy="0"/>
        </a:xfrm>
      </p:grpSpPr>
      <p:sp>
        <p:nvSpPr>
          <p:cNvPr id="42" name="Google Shape;42;p10"/>
          <p:cNvSpPr txBox="1"/>
          <p:nvPr>
            <p:ph type="ctrTitle"/>
          </p:nvPr>
        </p:nvSpPr>
        <p:spPr>
          <a:xfrm>
            <a:off x="1542311" y="1755737"/>
            <a:ext cx="6059424" cy="115979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Font typeface="Montserrat"/>
              <a:buNone/>
            </a:pPr>
            <a:r>
              <a:rPr lang="en"/>
              <a:t>Bootstrap 1:</a:t>
            </a:r>
            <a:br>
              <a:rPr lang="en"/>
            </a:br>
            <a:r>
              <a:rPr lang="en"/>
              <a:t>Intro to </a:t>
            </a:r>
            <a:r>
              <a:rPr b="1" i="0" lang="en" sz="3000" u="none" cap="none" strike="noStrike">
                <a:solidFill>
                  <a:srgbClr val="434343"/>
                </a:solidFill>
                <a:latin typeface="Montserrat"/>
                <a:ea typeface="Montserrat"/>
                <a:cs typeface="Montserrat"/>
                <a:sym typeface="Montserrat"/>
              </a:rPr>
              <a:t>Responsive Design</a:t>
            </a:r>
            <a:br>
              <a:rPr b="1" i="0" lang="en" sz="3000" u="none" cap="none" strike="noStrike">
                <a:solidFill>
                  <a:srgbClr val="434343"/>
                </a:solidFill>
                <a:latin typeface="Montserrat"/>
                <a:ea typeface="Montserrat"/>
                <a:cs typeface="Montserrat"/>
                <a:sym typeface="Montserrat"/>
              </a:rPr>
            </a:br>
            <a:r>
              <a:rPr b="1" i="0" lang="en" sz="3000" u="none" cap="none" strike="noStrike">
                <a:solidFill>
                  <a:srgbClr val="434343"/>
                </a:solidFill>
                <a:latin typeface="Montserrat"/>
                <a:ea typeface="Montserrat"/>
                <a:cs typeface="Montserrat"/>
                <a:sym typeface="Montserrat"/>
              </a:rPr>
              <a:t> </a:t>
            </a:r>
            <a:endParaRPr/>
          </a:p>
        </p:txBody>
      </p:sp>
      <p:sp>
        <p:nvSpPr>
          <p:cNvPr id="43" name="Google Shape;43;p10"/>
          <p:cNvSpPr/>
          <p:nvPr/>
        </p:nvSpPr>
        <p:spPr>
          <a:xfrm>
            <a:off x="4255104" y="512098"/>
            <a:ext cx="633839" cy="576508"/>
          </a:xfrm>
          <a:custGeom>
            <a:rect b="b" l="l" r="r" t="t"/>
            <a:pathLst>
              <a:path extrusionOk="0" h="120000" w="120000">
                <a:moveTo>
                  <a:pt x="56929" y="0"/>
                </a:moveTo>
                <a:lnTo>
                  <a:pt x="53858" y="203"/>
                </a:lnTo>
                <a:lnTo>
                  <a:pt x="50780" y="601"/>
                </a:lnTo>
                <a:lnTo>
                  <a:pt x="47894" y="1000"/>
                </a:lnTo>
                <a:lnTo>
                  <a:pt x="45001" y="1594"/>
                </a:lnTo>
                <a:lnTo>
                  <a:pt x="42108" y="2383"/>
                </a:lnTo>
                <a:lnTo>
                  <a:pt x="39400" y="3383"/>
                </a:lnTo>
                <a:lnTo>
                  <a:pt x="36685" y="4376"/>
                </a:lnTo>
                <a:lnTo>
                  <a:pt x="33977" y="5368"/>
                </a:lnTo>
                <a:lnTo>
                  <a:pt x="31446" y="6759"/>
                </a:lnTo>
                <a:lnTo>
                  <a:pt x="28916" y="7947"/>
                </a:lnTo>
                <a:lnTo>
                  <a:pt x="26385" y="9541"/>
                </a:lnTo>
                <a:lnTo>
                  <a:pt x="24039" y="11127"/>
                </a:lnTo>
                <a:lnTo>
                  <a:pt x="21871" y="12714"/>
                </a:lnTo>
                <a:lnTo>
                  <a:pt x="19704" y="14503"/>
                </a:lnTo>
                <a:lnTo>
                  <a:pt x="17536" y="16293"/>
                </a:lnTo>
                <a:lnTo>
                  <a:pt x="15545" y="18278"/>
                </a:lnTo>
                <a:lnTo>
                  <a:pt x="13740" y="20271"/>
                </a:lnTo>
                <a:lnTo>
                  <a:pt x="11927" y="22451"/>
                </a:lnTo>
                <a:lnTo>
                  <a:pt x="10307" y="24639"/>
                </a:lnTo>
                <a:lnTo>
                  <a:pt x="8679" y="26827"/>
                </a:lnTo>
                <a:lnTo>
                  <a:pt x="7229" y="29210"/>
                </a:lnTo>
                <a:lnTo>
                  <a:pt x="5971" y="31594"/>
                </a:lnTo>
                <a:lnTo>
                  <a:pt x="4705" y="34172"/>
                </a:lnTo>
                <a:lnTo>
                  <a:pt x="3618" y="36759"/>
                </a:lnTo>
                <a:lnTo>
                  <a:pt x="2715" y="39338"/>
                </a:lnTo>
                <a:lnTo>
                  <a:pt x="1812" y="41925"/>
                </a:lnTo>
                <a:lnTo>
                  <a:pt x="1272" y="44707"/>
                </a:lnTo>
                <a:lnTo>
                  <a:pt x="725" y="47489"/>
                </a:lnTo>
                <a:lnTo>
                  <a:pt x="362" y="50263"/>
                </a:lnTo>
                <a:lnTo>
                  <a:pt x="7" y="53045"/>
                </a:lnTo>
                <a:lnTo>
                  <a:pt x="7" y="56030"/>
                </a:lnTo>
                <a:lnTo>
                  <a:pt x="7" y="59007"/>
                </a:lnTo>
                <a:lnTo>
                  <a:pt x="362" y="62188"/>
                </a:lnTo>
                <a:lnTo>
                  <a:pt x="725" y="65165"/>
                </a:lnTo>
                <a:lnTo>
                  <a:pt x="1450" y="67947"/>
                </a:lnTo>
                <a:lnTo>
                  <a:pt x="2175" y="70924"/>
                </a:lnTo>
                <a:lnTo>
                  <a:pt x="3078" y="73706"/>
                </a:lnTo>
                <a:lnTo>
                  <a:pt x="4158" y="76488"/>
                </a:lnTo>
                <a:lnTo>
                  <a:pt x="5423" y="79270"/>
                </a:lnTo>
                <a:lnTo>
                  <a:pt x="6688" y="81857"/>
                </a:lnTo>
                <a:lnTo>
                  <a:pt x="8139" y="84240"/>
                </a:lnTo>
                <a:lnTo>
                  <a:pt x="9944" y="86819"/>
                </a:lnTo>
                <a:lnTo>
                  <a:pt x="11572" y="89202"/>
                </a:lnTo>
                <a:lnTo>
                  <a:pt x="13555" y="91390"/>
                </a:lnTo>
                <a:lnTo>
                  <a:pt x="15545" y="93579"/>
                </a:lnTo>
                <a:lnTo>
                  <a:pt x="17713" y="95759"/>
                </a:lnTo>
                <a:lnTo>
                  <a:pt x="19881" y="97752"/>
                </a:lnTo>
                <a:lnTo>
                  <a:pt x="18438" y="100729"/>
                </a:lnTo>
                <a:lnTo>
                  <a:pt x="16810" y="103706"/>
                </a:lnTo>
                <a:lnTo>
                  <a:pt x="15005" y="106887"/>
                </a:lnTo>
                <a:lnTo>
                  <a:pt x="12652" y="109864"/>
                </a:lnTo>
                <a:lnTo>
                  <a:pt x="10122" y="112849"/>
                </a:lnTo>
                <a:lnTo>
                  <a:pt x="8679" y="114240"/>
                </a:lnTo>
                <a:lnTo>
                  <a:pt x="7051" y="115428"/>
                </a:lnTo>
                <a:lnTo>
                  <a:pt x="5423" y="116624"/>
                </a:lnTo>
                <a:lnTo>
                  <a:pt x="3795" y="117811"/>
                </a:lnTo>
                <a:lnTo>
                  <a:pt x="1990" y="118609"/>
                </a:lnTo>
                <a:lnTo>
                  <a:pt x="7" y="119601"/>
                </a:lnTo>
                <a:lnTo>
                  <a:pt x="910" y="119601"/>
                </a:lnTo>
                <a:lnTo>
                  <a:pt x="3618" y="119999"/>
                </a:lnTo>
                <a:lnTo>
                  <a:pt x="10122" y="119999"/>
                </a:lnTo>
                <a:lnTo>
                  <a:pt x="12652" y="119804"/>
                </a:lnTo>
                <a:lnTo>
                  <a:pt x="15545" y="119202"/>
                </a:lnTo>
                <a:lnTo>
                  <a:pt x="18438" y="118609"/>
                </a:lnTo>
                <a:lnTo>
                  <a:pt x="21509" y="117616"/>
                </a:lnTo>
                <a:lnTo>
                  <a:pt x="24580" y="116420"/>
                </a:lnTo>
                <a:lnTo>
                  <a:pt x="27835" y="114834"/>
                </a:lnTo>
                <a:lnTo>
                  <a:pt x="30906" y="112849"/>
                </a:lnTo>
                <a:lnTo>
                  <a:pt x="33977" y="110661"/>
                </a:lnTo>
                <a:lnTo>
                  <a:pt x="36870" y="107684"/>
                </a:lnTo>
                <a:lnTo>
                  <a:pt x="39578" y="108676"/>
                </a:lnTo>
                <a:lnTo>
                  <a:pt x="42293" y="109669"/>
                </a:lnTo>
                <a:lnTo>
                  <a:pt x="45179" y="110263"/>
                </a:lnTo>
                <a:lnTo>
                  <a:pt x="48072" y="110856"/>
                </a:lnTo>
                <a:lnTo>
                  <a:pt x="50965" y="111458"/>
                </a:lnTo>
                <a:lnTo>
                  <a:pt x="53858" y="111857"/>
                </a:lnTo>
                <a:lnTo>
                  <a:pt x="56929" y="112052"/>
                </a:lnTo>
                <a:lnTo>
                  <a:pt x="63070" y="112052"/>
                </a:lnTo>
                <a:lnTo>
                  <a:pt x="66141" y="111857"/>
                </a:lnTo>
                <a:lnTo>
                  <a:pt x="69219" y="111458"/>
                </a:lnTo>
                <a:lnTo>
                  <a:pt x="72105" y="110856"/>
                </a:lnTo>
                <a:lnTo>
                  <a:pt x="74998" y="110263"/>
                </a:lnTo>
                <a:lnTo>
                  <a:pt x="77891" y="109473"/>
                </a:lnTo>
                <a:lnTo>
                  <a:pt x="80599" y="108676"/>
                </a:lnTo>
                <a:lnTo>
                  <a:pt x="83314" y="107684"/>
                </a:lnTo>
                <a:lnTo>
                  <a:pt x="86022" y="106488"/>
                </a:lnTo>
                <a:lnTo>
                  <a:pt x="88553" y="105300"/>
                </a:lnTo>
                <a:lnTo>
                  <a:pt x="91083" y="103909"/>
                </a:lnTo>
                <a:lnTo>
                  <a:pt x="93614" y="102518"/>
                </a:lnTo>
                <a:lnTo>
                  <a:pt x="95960" y="100924"/>
                </a:lnTo>
                <a:lnTo>
                  <a:pt x="98128" y="99338"/>
                </a:lnTo>
                <a:lnTo>
                  <a:pt x="100295" y="97548"/>
                </a:lnTo>
                <a:lnTo>
                  <a:pt x="102463" y="95563"/>
                </a:lnTo>
                <a:lnTo>
                  <a:pt x="104454" y="93774"/>
                </a:lnTo>
                <a:lnTo>
                  <a:pt x="106259" y="91586"/>
                </a:lnTo>
                <a:lnTo>
                  <a:pt x="108072" y="89601"/>
                </a:lnTo>
                <a:lnTo>
                  <a:pt x="109692" y="87421"/>
                </a:lnTo>
                <a:lnTo>
                  <a:pt x="111320" y="85029"/>
                </a:lnTo>
                <a:lnTo>
                  <a:pt x="112770" y="82646"/>
                </a:lnTo>
                <a:lnTo>
                  <a:pt x="114036" y="80263"/>
                </a:lnTo>
                <a:lnTo>
                  <a:pt x="115294" y="77879"/>
                </a:lnTo>
                <a:lnTo>
                  <a:pt x="116381" y="75300"/>
                </a:lnTo>
                <a:lnTo>
                  <a:pt x="117284" y="72714"/>
                </a:lnTo>
                <a:lnTo>
                  <a:pt x="118187" y="69932"/>
                </a:lnTo>
                <a:lnTo>
                  <a:pt x="118734" y="67353"/>
                </a:lnTo>
                <a:lnTo>
                  <a:pt x="119274" y="64571"/>
                </a:lnTo>
                <a:lnTo>
                  <a:pt x="119637" y="61789"/>
                </a:lnTo>
                <a:lnTo>
                  <a:pt x="119992" y="58812"/>
                </a:lnTo>
                <a:lnTo>
                  <a:pt x="119992" y="56030"/>
                </a:lnTo>
                <a:lnTo>
                  <a:pt x="119992" y="53045"/>
                </a:lnTo>
                <a:lnTo>
                  <a:pt x="119637" y="50263"/>
                </a:lnTo>
                <a:lnTo>
                  <a:pt x="119274" y="47489"/>
                </a:lnTo>
                <a:lnTo>
                  <a:pt x="118734" y="44707"/>
                </a:lnTo>
                <a:lnTo>
                  <a:pt x="118187" y="41925"/>
                </a:lnTo>
                <a:lnTo>
                  <a:pt x="117284" y="39338"/>
                </a:lnTo>
                <a:lnTo>
                  <a:pt x="116381" y="36759"/>
                </a:lnTo>
                <a:lnTo>
                  <a:pt x="115294" y="34172"/>
                </a:lnTo>
                <a:lnTo>
                  <a:pt x="114036" y="31594"/>
                </a:lnTo>
                <a:lnTo>
                  <a:pt x="112770" y="29210"/>
                </a:lnTo>
                <a:lnTo>
                  <a:pt x="111320" y="26827"/>
                </a:lnTo>
                <a:lnTo>
                  <a:pt x="109692" y="24639"/>
                </a:lnTo>
                <a:lnTo>
                  <a:pt x="108072" y="22451"/>
                </a:lnTo>
                <a:lnTo>
                  <a:pt x="106259" y="20271"/>
                </a:lnTo>
                <a:lnTo>
                  <a:pt x="104454" y="18278"/>
                </a:lnTo>
                <a:lnTo>
                  <a:pt x="102463" y="16293"/>
                </a:lnTo>
                <a:lnTo>
                  <a:pt x="100295" y="14503"/>
                </a:lnTo>
                <a:lnTo>
                  <a:pt x="98128" y="12714"/>
                </a:lnTo>
                <a:lnTo>
                  <a:pt x="95960" y="11127"/>
                </a:lnTo>
                <a:lnTo>
                  <a:pt x="93614" y="9541"/>
                </a:lnTo>
                <a:lnTo>
                  <a:pt x="91083" y="7947"/>
                </a:lnTo>
                <a:lnTo>
                  <a:pt x="88553" y="6759"/>
                </a:lnTo>
                <a:lnTo>
                  <a:pt x="86022" y="5368"/>
                </a:lnTo>
                <a:lnTo>
                  <a:pt x="83314" y="4376"/>
                </a:lnTo>
                <a:lnTo>
                  <a:pt x="80599" y="3383"/>
                </a:lnTo>
                <a:lnTo>
                  <a:pt x="77891" y="2383"/>
                </a:lnTo>
                <a:lnTo>
                  <a:pt x="74998" y="1594"/>
                </a:lnTo>
                <a:lnTo>
                  <a:pt x="72105" y="1000"/>
                </a:lnTo>
                <a:lnTo>
                  <a:pt x="69219" y="601"/>
                </a:lnTo>
                <a:lnTo>
                  <a:pt x="66141" y="203"/>
                </a:lnTo>
                <a:lnTo>
                  <a:pt x="6307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44" name="Google Shape;44;p10"/>
          <p:cNvSpPr txBox="1"/>
          <p:nvPr/>
        </p:nvSpPr>
        <p:spPr>
          <a:xfrm>
            <a:off x="894173" y="2723672"/>
            <a:ext cx="7355700" cy="115979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434343"/>
              </a:solidFill>
              <a:latin typeface="Droid Serif"/>
              <a:ea typeface="Droid Serif"/>
              <a:cs typeface="Droid Serif"/>
              <a:sym typeface="Droid Serif"/>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idx="1" type="body"/>
          </p:nvPr>
        </p:nvSpPr>
        <p:spPr>
          <a:xfrm>
            <a:off x="361550" y="515175"/>
            <a:ext cx="8284200" cy="1082700"/>
          </a:xfrm>
          <a:prstGeom prst="rect">
            <a:avLst/>
          </a:prstGeom>
          <a:noFill/>
          <a:ln>
            <a:noFill/>
          </a:ln>
        </p:spPr>
        <p:txBody>
          <a:bodyPr anchorCtr="0" anchor="t" bIns="91425" lIns="91425" spcFirstLastPara="1" rIns="91425" wrap="square" tIns="91425">
            <a:noAutofit/>
          </a:bodyPr>
          <a:lstStyle/>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Fixed</a:t>
            </a:r>
            <a:r>
              <a:rPr lang="en" sz="1800"/>
              <a:t> - doesn’t change regardless of device (2 column layout by </a:t>
            </a:r>
            <a:r>
              <a:rPr lang="en" sz="1800">
                <a:solidFill>
                  <a:srgbClr val="0000FF"/>
                </a:solidFill>
              </a:rPr>
              <a:t>px</a:t>
            </a:r>
            <a:r>
              <a:rPr lang="en" sz="1800"/>
              <a:t>)</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102" name="Google Shape;102;p19"/>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103" name="Google Shape;103;p19"/>
          <p:cNvPicPr preferRelativeResize="0"/>
          <p:nvPr/>
        </p:nvPicPr>
        <p:blipFill>
          <a:blip r:embed="rId3">
            <a:alphaModFix/>
          </a:blip>
          <a:stretch>
            <a:fillRect/>
          </a:stretch>
        </p:blipFill>
        <p:spPr>
          <a:xfrm>
            <a:off x="2653900" y="1153625"/>
            <a:ext cx="3836194" cy="3240826"/>
          </a:xfrm>
          <a:prstGeom prst="rect">
            <a:avLst/>
          </a:prstGeom>
          <a:noFill/>
          <a:ln>
            <a:noFill/>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idx="1" type="body"/>
          </p:nvPr>
        </p:nvSpPr>
        <p:spPr>
          <a:xfrm>
            <a:off x="375075" y="337925"/>
            <a:ext cx="8284200" cy="56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rgbClr val="0000FF"/>
                </a:solidFill>
                <a:latin typeface="Consolas"/>
                <a:ea typeface="Consolas"/>
                <a:cs typeface="Consolas"/>
                <a:sym typeface="Consolas"/>
              </a:rPr>
              <a:t>Fixed Website Layouts Link</a:t>
            </a:r>
            <a:endParaRPr b="1" sz="1400">
              <a:solidFill>
                <a:srgbClr val="0000FF"/>
              </a:solidFill>
              <a:latin typeface="Consolas"/>
              <a:ea typeface="Consolas"/>
              <a:cs typeface="Consolas"/>
              <a:sym typeface="Consolas"/>
            </a:endParaRPr>
          </a:p>
          <a:p>
            <a:pPr indent="-309880" lvl="0" marL="800100" rtl="0" algn="l">
              <a:lnSpc>
                <a:spcPct val="115000"/>
              </a:lnSpc>
              <a:spcBef>
                <a:spcPts val="200"/>
              </a:spcBef>
              <a:spcAft>
                <a:spcPts val="0"/>
              </a:spcAft>
              <a:buClr>
                <a:srgbClr val="CCCCCC"/>
              </a:buClr>
              <a:buSzPts val="1400"/>
              <a:buFont typeface="Consolas"/>
              <a:buChar char="⊡"/>
            </a:pPr>
            <a:r>
              <a:rPr lang="en" sz="1400">
                <a:solidFill>
                  <a:schemeClr val="dk1"/>
                </a:solidFill>
                <a:latin typeface="Consolas"/>
                <a:ea typeface="Consolas"/>
                <a:cs typeface="Consolas"/>
                <a:sym typeface="Consolas"/>
              </a:rPr>
              <a:t>A fixed website layout has a wrapper that is a fixed width, and the components inside it have either percentage widths or fixed widths. The important thing is that the container (wrapper) element is set to not move. No matter what screen resolution the visitor has, he or she will see the same width as other visitors.</a:t>
            </a:r>
            <a:endParaRPr sz="14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800">
              <a:solidFill>
                <a:srgbClr val="0000FF"/>
              </a:solidFil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109" name="Google Shape;109;p20"/>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110" name="Google Shape;110;p20"/>
          <p:cNvPicPr preferRelativeResize="0"/>
          <p:nvPr/>
        </p:nvPicPr>
        <p:blipFill>
          <a:blip r:embed="rId3">
            <a:alphaModFix/>
          </a:blip>
          <a:stretch>
            <a:fillRect/>
          </a:stretch>
        </p:blipFill>
        <p:spPr>
          <a:xfrm>
            <a:off x="4721375" y="1911825"/>
            <a:ext cx="3673125" cy="2754850"/>
          </a:xfrm>
          <a:prstGeom prst="rect">
            <a:avLst/>
          </a:prstGeom>
          <a:noFill/>
          <a:ln>
            <a:noFill/>
          </a:ln>
        </p:spPr>
      </p:pic>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idx="1" type="body"/>
          </p:nvPr>
        </p:nvSpPr>
        <p:spPr>
          <a:xfrm>
            <a:off x="498300" y="515175"/>
            <a:ext cx="83289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0000FF"/>
                </a:solidFill>
              </a:rPr>
              <a:t>Fluid/Flexible</a:t>
            </a:r>
            <a:r>
              <a:rPr lang="en" sz="1800"/>
              <a:t>- responds as browser size or screen changes. Limited when really large or really small. (2 column layout by </a:t>
            </a:r>
            <a:r>
              <a:rPr lang="en" sz="1800">
                <a:solidFill>
                  <a:srgbClr val="0000FF"/>
                </a:solidFill>
              </a:rPr>
              <a:t>% stretches screen</a:t>
            </a:r>
            <a:r>
              <a:rPr lang="en" sz="1800"/>
              <a:t>)</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116" name="Google Shape;116;p21"/>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117" name="Google Shape;117;p21"/>
          <p:cNvPicPr preferRelativeResize="0"/>
          <p:nvPr/>
        </p:nvPicPr>
        <p:blipFill>
          <a:blip r:embed="rId3">
            <a:alphaModFix/>
          </a:blip>
          <a:stretch>
            <a:fillRect/>
          </a:stretch>
        </p:blipFill>
        <p:spPr>
          <a:xfrm>
            <a:off x="395350" y="1297850"/>
            <a:ext cx="3924265" cy="3240825"/>
          </a:xfrm>
          <a:prstGeom prst="rect">
            <a:avLst/>
          </a:prstGeom>
          <a:noFill/>
          <a:ln>
            <a:noFill/>
          </a:ln>
        </p:spPr>
      </p:pic>
      <p:pic>
        <p:nvPicPr>
          <p:cNvPr id="118" name="Google Shape;118;p21"/>
          <p:cNvPicPr preferRelativeResize="0"/>
          <p:nvPr/>
        </p:nvPicPr>
        <p:blipFill>
          <a:blip r:embed="rId4">
            <a:alphaModFix/>
          </a:blip>
          <a:stretch>
            <a:fillRect/>
          </a:stretch>
        </p:blipFill>
        <p:spPr>
          <a:xfrm>
            <a:off x="4390915" y="1297850"/>
            <a:ext cx="4321100" cy="3240825"/>
          </a:xfrm>
          <a:prstGeom prst="rect">
            <a:avLst/>
          </a:prstGeom>
          <a:noFill/>
          <a:ln>
            <a:noFill/>
          </a:ln>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idx="1" type="body"/>
          </p:nvPr>
        </p:nvSpPr>
        <p:spPr>
          <a:xfrm>
            <a:off x="498300" y="515175"/>
            <a:ext cx="81474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Fixed </a:t>
            </a:r>
            <a:r>
              <a:rPr b="1" lang="en"/>
              <a:t>Layout</a:t>
            </a:r>
            <a:endParaRPr b="1" sz="1800"/>
          </a:p>
          <a:p>
            <a:pPr indent="0" lvl="0" marL="0" marR="0" rtl="0" algn="l">
              <a:lnSpc>
                <a:spcPct val="100000"/>
              </a:lnSpc>
              <a:spcBef>
                <a:spcPts val="0"/>
              </a:spcBef>
              <a:spcAft>
                <a:spcPts val="0"/>
              </a:spcAft>
              <a:buNone/>
            </a:pPr>
            <a:r>
              <a:rPr b="0" i="0" lang="en" u="none" cap="none" strike="noStrike">
                <a:solidFill>
                  <a:srgbClr val="434343"/>
                </a:solidFill>
                <a:latin typeface="Droid Serif"/>
                <a:ea typeface="Droid Serif"/>
                <a:cs typeface="Droid Serif"/>
                <a:sym typeface="Droid Serif"/>
              </a:rPr>
              <a:t> </a:t>
            </a:r>
            <a:endParaRPr b="0" i="0" u="none" cap="none" strike="noStrike">
              <a:solidFill>
                <a:srgbClr val="434343"/>
              </a:solidFill>
              <a:latin typeface="Droid Serif"/>
              <a:ea typeface="Droid Serif"/>
              <a:cs typeface="Droid Serif"/>
              <a:sym typeface="Droid Serif"/>
            </a:endParaRPr>
          </a:p>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PROs</a:t>
            </a:r>
            <a:r>
              <a:rPr lang="en" sz="1800"/>
              <a:t> - </a:t>
            </a:r>
            <a:endParaRPr sz="1800"/>
          </a:p>
          <a:p>
            <a:pPr indent="0" lvl="1" marL="914400" marR="0" rtl="0" algn="l">
              <a:lnSpc>
                <a:spcPct val="100000"/>
              </a:lnSpc>
              <a:spcBef>
                <a:spcPts val="0"/>
              </a:spcBef>
              <a:spcAft>
                <a:spcPts val="0"/>
              </a:spcAft>
              <a:buClr>
                <a:srgbClr val="CCCCCC"/>
              </a:buClr>
              <a:buSzPts val="1800"/>
              <a:buFont typeface="Droid Serif"/>
              <a:buChar char="□"/>
            </a:pPr>
            <a:r>
              <a:rPr lang="en" sz="1800"/>
              <a:t>Do</a:t>
            </a:r>
            <a:r>
              <a:rPr lang="en" sz="1800"/>
              <a:t>esn’t change regardless of </a:t>
            </a:r>
            <a:r>
              <a:rPr lang="en" sz="1800"/>
              <a:t>device </a:t>
            </a:r>
            <a:endParaRPr sz="1800"/>
          </a:p>
          <a:p>
            <a:pPr indent="0" lvl="1" marL="914400" marR="0" rtl="0" algn="l">
              <a:lnSpc>
                <a:spcPct val="100000"/>
              </a:lnSpc>
              <a:spcBef>
                <a:spcPts val="0"/>
              </a:spcBef>
              <a:spcAft>
                <a:spcPts val="0"/>
              </a:spcAft>
              <a:buSzPts val="1800"/>
              <a:buChar char="□"/>
            </a:pPr>
            <a:r>
              <a:rPr lang="en" sz="1800"/>
              <a:t>Easy to create</a:t>
            </a:r>
            <a:endParaRPr sz="1800"/>
          </a:p>
          <a:p>
            <a:pPr indent="0" lvl="1" marL="914400" marR="0" rtl="0" algn="l">
              <a:lnSpc>
                <a:spcPct val="100000"/>
              </a:lnSpc>
              <a:spcBef>
                <a:spcPts val="0"/>
              </a:spcBef>
              <a:spcAft>
                <a:spcPts val="0"/>
              </a:spcAft>
              <a:buSzPts val="1800"/>
              <a:buChar char="□"/>
            </a:pPr>
            <a:r>
              <a:rPr lang="en" sz="1800"/>
              <a:t>Pixel precise consistent look and feel</a:t>
            </a:r>
            <a:endParaRPr sz="1800"/>
          </a:p>
          <a:p>
            <a:pPr indent="0" lvl="0" marL="0" marR="0" rtl="0" algn="l">
              <a:lnSpc>
                <a:spcPct val="100000"/>
              </a:lnSpc>
              <a:spcBef>
                <a:spcPts val="0"/>
              </a:spcBef>
              <a:spcAft>
                <a:spcPts val="0"/>
              </a:spcAft>
              <a:buNone/>
            </a:pPr>
            <a:r>
              <a:t/>
            </a:r>
            <a:endParaRPr sz="1800"/>
          </a:p>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CONs</a:t>
            </a:r>
            <a:r>
              <a:rPr lang="en" sz="1800"/>
              <a:t>-</a:t>
            </a:r>
            <a:endParaRPr sz="1800"/>
          </a:p>
          <a:p>
            <a:pPr indent="0" lvl="1" marL="914400" rtl="0" algn="l">
              <a:spcBef>
                <a:spcPts val="0"/>
              </a:spcBef>
              <a:spcAft>
                <a:spcPts val="0"/>
              </a:spcAft>
              <a:buClr>
                <a:schemeClr val="lt2"/>
              </a:buClr>
              <a:buSzPts val="1800"/>
              <a:buChar char="□"/>
            </a:pPr>
            <a:r>
              <a:rPr lang="en" sz="1800"/>
              <a:t>Don’t adapt to screen sizes </a:t>
            </a:r>
            <a:endParaRPr sz="1800"/>
          </a:p>
          <a:p>
            <a:pPr indent="0" lvl="1" marL="914400" rtl="0" algn="l">
              <a:spcBef>
                <a:spcPts val="0"/>
              </a:spcBef>
              <a:spcAft>
                <a:spcPts val="0"/>
              </a:spcAft>
              <a:buClr>
                <a:schemeClr val="lt2"/>
              </a:buClr>
              <a:buSzPts val="1800"/>
              <a:buChar char="□"/>
            </a:pPr>
            <a:r>
              <a:rPr lang="en" sz="1800"/>
              <a:t>Can have horizontal scrolling and clipped content</a:t>
            </a:r>
            <a:r>
              <a:rPr lang="en" sz="1800"/>
              <a:t> </a:t>
            </a:r>
            <a:endParaRPr sz="1800"/>
          </a:p>
          <a:p>
            <a:pPr indent="0" lvl="1" marL="914400" rtl="0" algn="l">
              <a:spcBef>
                <a:spcPts val="0"/>
              </a:spcBef>
              <a:spcAft>
                <a:spcPts val="0"/>
              </a:spcAft>
              <a:buClr>
                <a:schemeClr val="lt2"/>
              </a:buClr>
              <a:buSzPts val="1800"/>
              <a:buChar char="□"/>
            </a:pPr>
            <a:r>
              <a:rPr lang="en" sz="1800"/>
              <a:t>Lot’s of extra space on larger monitors</a:t>
            </a:r>
            <a:endParaRPr sz="1800"/>
          </a:p>
          <a:p>
            <a:pPr indent="0" lvl="1" marL="914400" rtl="0" algn="l">
              <a:spcBef>
                <a:spcPts val="0"/>
              </a:spcBef>
              <a:spcAft>
                <a:spcPts val="0"/>
              </a:spcAft>
              <a:buClr>
                <a:schemeClr val="lt2"/>
              </a:buClr>
              <a:buSzPts val="1800"/>
              <a:buChar char="□"/>
            </a:pPr>
            <a:r>
              <a:rPr lang="en" sz="1800"/>
              <a:t>Spacing issues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124" name="Google Shape;124;p22"/>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idx="1" type="body"/>
          </p:nvPr>
        </p:nvSpPr>
        <p:spPr>
          <a:xfrm>
            <a:off x="498300" y="346225"/>
            <a:ext cx="81474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Elastic</a:t>
            </a:r>
            <a:r>
              <a:rPr b="1" lang="en" sz="1800"/>
              <a:t> Layout</a:t>
            </a:r>
            <a:endParaRPr b="1" sz="1800"/>
          </a:p>
          <a:p>
            <a:pPr indent="0" lvl="0" marL="0" marR="0" rtl="0" algn="l">
              <a:lnSpc>
                <a:spcPct val="100000"/>
              </a:lnSpc>
              <a:spcBef>
                <a:spcPts val="0"/>
              </a:spcBef>
              <a:spcAft>
                <a:spcPts val="0"/>
              </a:spcAft>
              <a:buNone/>
            </a:pPr>
            <a:r>
              <a:rPr b="0" i="0" lang="en" u="none" cap="none" strike="noStrike">
                <a:solidFill>
                  <a:srgbClr val="0000FF"/>
                </a:solidFill>
                <a:latin typeface="Droid Serif"/>
                <a:ea typeface="Droid Serif"/>
                <a:cs typeface="Droid Serif"/>
                <a:sym typeface="Droid Serif"/>
              </a:rPr>
              <a:t> </a:t>
            </a:r>
            <a:r>
              <a:rPr b="1" lang="en" sz="1700">
                <a:solidFill>
                  <a:srgbClr val="0000FF"/>
                </a:solidFill>
                <a:latin typeface="Arial"/>
                <a:ea typeface="Arial"/>
                <a:cs typeface="Arial"/>
                <a:sym typeface="Arial"/>
              </a:rPr>
              <a:t>What is an Elastic Layout?</a:t>
            </a:r>
            <a:endParaRPr b="1" sz="1700">
              <a:solidFill>
                <a:srgbClr val="0000FF"/>
              </a:solidFill>
              <a:latin typeface="Arial"/>
              <a:ea typeface="Arial"/>
              <a:cs typeface="Arial"/>
              <a:sym typeface="Arial"/>
            </a:endParaRPr>
          </a:p>
          <a:p>
            <a:pPr indent="0" lvl="0" marL="0" marR="0" rtl="0" algn="l">
              <a:lnSpc>
                <a:spcPct val="100000"/>
              </a:lnSpc>
              <a:spcBef>
                <a:spcPts val="0"/>
              </a:spcBef>
              <a:spcAft>
                <a:spcPts val="0"/>
              </a:spcAft>
              <a:buNone/>
            </a:pPr>
            <a:r>
              <a:t/>
            </a:r>
            <a:endParaRPr b="1" sz="1700">
              <a:solidFill>
                <a:srgbClr val="0000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onsolas"/>
                <a:ea typeface="Consolas"/>
                <a:cs typeface="Consolas"/>
                <a:sym typeface="Consolas"/>
              </a:rPr>
              <a:t>An elastic layout scales with users’ text size.</a:t>
            </a:r>
            <a:endParaRPr sz="1400">
              <a:solidFill>
                <a:schemeClr val="dk1"/>
              </a:solidFill>
              <a:latin typeface="Consolas"/>
              <a:ea typeface="Consolas"/>
              <a:cs typeface="Consolas"/>
              <a:sym typeface="Consolas"/>
            </a:endParaRPr>
          </a:p>
          <a:p>
            <a:pPr indent="-317500" lvl="0" marL="457200" marR="0" rtl="0" algn="l">
              <a:lnSpc>
                <a:spcPct val="100000"/>
              </a:lnSpc>
              <a:spcBef>
                <a:spcPts val="0"/>
              </a:spcBef>
              <a:spcAft>
                <a:spcPts val="0"/>
              </a:spcAft>
              <a:buClr>
                <a:schemeClr val="dk1"/>
              </a:buClr>
              <a:buSzPts val="1400"/>
              <a:buFont typeface="Consolas"/>
              <a:buChar char="⊡"/>
            </a:pPr>
            <a:r>
              <a:rPr lang="en" sz="1400">
                <a:solidFill>
                  <a:schemeClr val="dk1"/>
                </a:solidFill>
                <a:latin typeface="Consolas"/>
                <a:ea typeface="Consolas"/>
                <a:cs typeface="Consolas"/>
                <a:sym typeface="Consolas"/>
              </a:rPr>
              <a:t>More accurately, an elastic </a:t>
            </a:r>
            <a:r>
              <a:rPr i="1" lang="en" sz="1400">
                <a:solidFill>
                  <a:schemeClr val="dk1"/>
                </a:solidFill>
                <a:latin typeface="Consolas"/>
                <a:ea typeface="Consolas"/>
                <a:cs typeface="Consolas"/>
                <a:sym typeface="Consolas"/>
              </a:rPr>
              <a:t>interface</a:t>
            </a:r>
            <a:r>
              <a:rPr lang="en" sz="1400">
                <a:solidFill>
                  <a:schemeClr val="dk1"/>
                </a:solidFill>
                <a:latin typeface="Consolas"/>
                <a:ea typeface="Consolas"/>
                <a:cs typeface="Consolas"/>
                <a:sym typeface="Consolas"/>
              </a:rPr>
              <a:t> scales with </a:t>
            </a:r>
            <a:r>
              <a:rPr i="1" lang="en" sz="1400">
                <a:solidFill>
                  <a:schemeClr val="dk1"/>
                </a:solidFill>
                <a:latin typeface="Consolas"/>
                <a:ea typeface="Consolas"/>
                <a:cs typeface="Consolas"/>
                <a:sym typeface="Consolas"/>
              </a:rPr>
              <a:t>browser</a:t>
            </a:r>
            <a:r>
              <a:rPr lang="en" sz="1400">
                <a:solidFill>
                  <a:schemeClr val="dk1"/>
                </a:solidFill>
                <a:latin typeface="Consolas"/>
                <a:ea typeface="Consolas"/>
                <a:cs typeface="Consolas"/>
                <a:sym typeface="Consolas"/>
              </a:rPr>
              <a:t> text size—commonly a default of 16px—which users can change if they wish. Some people make a permanent change for accessibility reasons, others use the UI controls to increase text size if they need to.</a:t>
            </a:r>
            <a:endParaRPr sz="14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400">
              <a:solidFill>
                <a:schemeClr val="dk1"/>
              </a:solidFill>
              <a:latin typeface="Consolas"/>
              <a:ea typeface="Consolas"/>
              <a:cs typeface="Consolas"/>
              <a:sym typeface="Consolas"/>
            </a:endParaRPr>
          </a:p>
          <a:p>
            <a:pPr indent="-317500" lvl="0" marL="457200" marR="0" rtl="0" algn="l">
              <a:lnSpc>
                <a:spcPct val="100000"/>
              </a:lnSpc>
              <a:spcBef>
                <a:spcPts val="0"/>
              </a:spcBef>
              <a:spcAft>
                <a:spcPts val="0"/>
              </a:spcAft>
              <a:buClr>
                <a:schemeClr val="dk1"/>
              </a:buClr>
              <a:buSzPts val="1400"/>
              <a:buFont typeface="Consolas"/>
              <a:buChar char="⊡"/>
            </a:pPr>
            <a:r>
              <a:rPr lang="en" sz="1400">
                <a:solidFill>
                  <a:schemeClr val="dk1"/>
                </a:solidFill>
                <a:latin typeface="Consolas"/>
                <a:ea typeface="Consolas"/>
                <a:cs typeface="Consolas"/>
                <a:sym typeface="Consolas"/>
              </a:rPr>
              <a:t>Elastic design uses </a:t>
            </a:r>
            <a:r>
              <a:rPr i="1" lang="en" sz="1400">
                <a:solidFill>
                  <a:schemeClr val="dk1"/>
                </a:solidFill>
                <a:latin typeface="Consolas"/>
                <a:ea typeface="Consolas"/>
                <a:cs typeface="Consolas"/>
                <a:sym typeface="Consolas"/>
              </a:rPr>
              <a:t>em</a:t>
            </a:r>
            <a:r>
              <a:rPr lang="en" sz="1400">
                <a:solidFill>
                  <a:schemeClr val="dk1"/>
                </a:solidFill>
                <a:latin typeface="Consolas"/>
                <a:ea typeface="Consolas"/>
                <a:cs typeface="Consolas"/>
                <a:sym typeface="Consolas"/>
              </a:rPr>
              <a:t> values for </a:t>
            </a:r>
            <a:r>
              <a:rPr i="1" lang="en" sz="1400">
                <a:solidFill>
                  <a:schemeClr val="dk1"/>
                </a:solidFill>
                <a:latin typeface="Consolas"/>
                <a:ea typeface="Consolas"/>
                <a:cs typeface="Consolas"/>
                <a:sym typeface="Consolas"/>
              </a:rPr>
              <a:t>all</a:t>
            </a:r>
            <a:r>
              <a:rPr lang="en" sz="1400">
                <a:solidFill>
                  <a:schemeClr val="dk1"/>
                </a:solidFill>
                <a:latin typeface="Consolas"/>
                <a:ea typeface="Consolas"/>
                <a:cs typeface="Consolas"/>
                <a:sym typeface="Consolas"/>
              </a:rPr>
              <a:t> elements. Ems are a relative size, written like this: 1em, 0.5em, 1.5em etc. Ems can be specified to three decimal places like so: 1.063em. </a:t>
            </a:r>
            <a:endParaRPr sz="14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400">
              <a:solidFill>
                <a:schemeClr val="dk1"/>
              </a:solidFill>
              <a:latin typeface="Consolas"/>
              <a:ea typeface="Consolas"/>
              <a:cs typeface="Consolas"/>
              <a:sym typeface="Consolas"/>
            </a:endParaRPr>
          </a:p>
          <a:p>
            <a:pPr indent="-317500" lvl="0" marL="457200" rtl="0" algn="l">
              <a:lnSpc>
                <a:spcPct val="115000"/>
              </a:lnSpc>
              <a:spcBef>
                <a:spcPts val="0"/>
              </a:spcBef>
              <a:spcAft>
                <a:spcPts val="0"/>
              </a:spcAft>
              <a:buClr>
                <a:schemeClr val="dk1"/>
              </a:buClr>
              <a:buSzPts val="1400"/>
              <a:buFont typeface="Consolas"/>
              <a:buChar char="⊡"/>
            </a:pPr>
            <a:r>
              <a:rPr lang="en" sz="1400">
                <a:solidFill>
                  <a:schemeClr val="dk1"/>
                </a:solidFill>
                <a:latin typeface="Consolas"/>
                <a:ea typeface="Consolas"/>
                <a:cs typeface="Consolas"/>
                <a:sym typeface="Consolas"/>
              </a:rPr>
              <a:t>If the user increases (or decreases) text size in their browser, the whole interface stretches (or shrinks.) </a:t>
            </a:r>
            <a:r>
              <a:rPr i="1" lang="en" sz="1400">
                <a:solidFill>
                  <a:srgbClr val="980000"/>
                </a:solidFill>
                <a:latin typeface="Consolas"/>
                <a:ea typeface="Consolas"/>
                <a:cs typeface="Consolas"/>
                <a:sym typeface="Consolas"/>
              </a:rPr>
              <a:t>(elastic.html example)</a:t>
            </a:r>
            <a:endParaRPr i="1" sz="1400">
              <a:solidFill>
                <a:srgbClr val="98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400">
              <a:latin typeface="Consolas"/>
              <a:ea typeface="Consolas"/>
              <a:cs typeface="Consolas"/>
              <a:sym typeface="Consolas"/>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130" name="Google Shape;130;p23"/>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750850" y="445150"/>
            <a:ext cx="76422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Class Samples (same info just different css)</a:t>
            </a:r>
            <a:endParaRPr b="1"/>
          </a:p>
          <a:p>
            <a:pPr indent="0" lvl="0" marL="0" marR="0" rtl="0" algn="l">
              <a:lnSpc>
                <a:spcPct val="100000"/>
              </a:lnSpc>
              <a:spcBef>
                <a:spcPts val="0"/>
              </a:spcBef>
              <a:spcAft>
                <a:spcPts val="0"/>
              </a:spcAft>
              <a:buNone/>
            </a:pPr>
            <a:r>
              <a:rPr b="0" i="0" lang="en" u="none" cap="none" strike="noStrike">
                <a:solidFill>
                  <a:srgbClr val="434343"/>
                </a:solidFill>
                <a:latin typeface="Droid Serif"/>
                <a:ea typeface="Droid Serif"/>
                <a:cs typeface="Droid Serif"/>
                <a:sym typeface="Droid Serif"/>
              </a:rPr>
              <a:t> </a:t>
            </a:r>
            <a:endParaRPr b="0" i="0" u="none" cap="none" strike="noStrike">
              <a:solidFill>
                <a:srgbClr val="434343"/>
              </a:solidFill>
              <a:latin typeface="Droid Serif"/>
              <a:ea typeface="Droid Serif"/>
              <a:cs typeface="Droid Serif"/>
              <a:sym typeface="Droid Serif"/>
            </a:endParaRPr>
          </a:p>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fixed.html</a:t>
            </a:r>
            <a:r>
              <a:rPr lang="en" sz="1800"/>
              <a:t> -defined in the body as 960px</a:t>
            </a:r>
            <a:endParaRPr sz="1800"/>
          </a:p>
          <a:p>
            <a:pPr indent="0" lvl="0" marL="0" marR="0" rtl="0" algn="l">
              <a:lnSpc>
                <a:spcPct val="100000"/>
              </a:lnSpc>
              <a:spcBef>
                <a:spcPts val="0"/>
              </a:spcBef>
              <a:spcAft>
                <a:spcPts val="0"/>
              </a:spcAft>
              <a:buNone/>
            </a:pPr>
            <a:r>
              <a:t/>
            </a:r>
            <a:endParaRPr sz="1800"/>
          </a:p>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flexiblelayout</a:t>
            </a:r>
            <a:r>
              <a:rPr lang="en" sz="1800">
                <a:solidFill>
                  <a:srgbClr val="0000FF"/>
                </a:solidFill>
              </a:rPr>
              <a:t>.html</a:t>
            </a:r>
            <a:r>
              <a:rPr lang="en" sz="1800"/>
              <a:t> - uses % on widths, padding on css elements </a:t>
            </a:r>
            <a:endParaRPr sz="1800"/>
          </a:p>
          <a:p>
            <a:pPr indent="0" lvl="0" marL="0" marR="0" rtl="0" algn="l">
              <a:lnSpc>
                <a:spcPct val="100000"/>
              </a:lnSpc>
              <a:spcBef>
                <a:spcPts val="0"/>
              </a:spcBef>
              <a:spcAft>
                <a:spcPts val="0"/>
              </a:spcAft>
              <a:buNone/>
            </a:pPr>
            <a:r>
              <a:t/>
            </a:r>
            <a:endParaRPr sz="1800"/>
          </a:p>
          <a:p>
            <a:pPr indent="-335280" lvl="0" marL="800100" rtl="0" algn="l">
              <a:spcBef>
                <a:spcPts val="0"/>
              </a:spcBef>
              <a:spcAft>
                <a:spcPts val="0"/>
              </a:spcAft>
              <a:buClr>
                <a:srgbClr val="CCCCCC"/>
              </a:buClr>
              <a:buSzPts val="1800"/>
              <a:buFont typeface="Droid Serif"/>
              <a:buChar char="⊡"/>
            </a:pPr>
            <a:r>
              <a:rPr lang="en" sz="1800">
                <a:solidFill>
                  <a:srgbClr val="0000FF"/>
                </a:solidFill>
              </a:rPr>
              <a:t>fluid.html</a:t>
            </a:r>
            <a:r>
              <a:rPr lang="en" sz="1800"/>
              <a:t> - Uses % and adjusts size with screen</a:t>
            </a:r>
            <a:endParaRPr sz="1800"/>
          </a:p>
          <a:p>
            <a:pPr indent="0" lvl="0" marL="0" marR="0" rtl="0" algn="l">
              <a:lnSpc>
                <a:spcPct val="100000"/>
              </a:lnSpc>
              <a:spcBef>
                <a:spcPts val="0"/>
              </a:spcBef>
              <a:spcAft>
                <a:spcPts val="0"/>
              </a:spcAft>
              <a:buNone/>
            </a:pPr>
            <a:r>
              <a:t/>
            </a:r>
            <a:endParaRPr sz="1800"/>
          </a:p>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r</a:t>
            </a:r>
            <a:r>
              <a:rPr lang="en" sz="1800">
                <a:solidFill>
                  <a:srgbClr val="0000FF"/>
                </a:solidFill>
              </a:rPr>
              <a:t>esponsive.html</a:t>
            </a:r>
            <a:r>
              <a:rPr lang="en" sz="1800"/>
              <a:t> - once it hits a breakpoint the layout changes 3 column--&gt;2 Column--&gt;1 Column as you resize</a:t>
            </a:r>
            <a:endParaRPr sz="1800"/>
          </a:p>
          <a:p>
            <a:pPr indent="0" lvl="0" marL="0" marR="0" rtl="0" algn="l">
              <a:lnSpc>
                <a:spcPct val="100000"/>
              </a:lnSpc>
              <a:spcBef>
                <a:spcPts val="0"/>
              </a:spcBef>
              <a:spcAft>
                <a:spcPts val="0"/>
              </a:spcAft>
              <a:buNone/>
            </a:pPr>
            <a:r>
              <a:t/>
            </a:r>
            <a:endParaRPr sz="1800"/>
          </a:p>
          <a:p>
            <a:pPr indent="-335280" lvl="0" marL="800100" rtl="0" algn="l">
              <a:spcBef>
                <a:spcPts val="0"/>
              </a:spcBef>
              <a:spcAft>
                <a:spcPts val="0"/>
              </a:spcAft>
              <a:buClr>
                <a:srgbClr val="CCCCCC"/>
              </a:buClr>
              <a:buSzPts val="1800"/>
              <a:buFont typeface="Droid Serif"/>
              <a:buChar char="⊡"/>
            </a:pPr>
            <a:r>
              <a:rPr lang="en" sz="1800">
                <a:solidFill>
                  <a:srgbClr val="0000FF"/>
                </a:solidFill>
              </a:rPr>
              <a:t>elastic.html</a:t>
            </a:r>
            <a:r>
              <a:rPr lang="en" sz="1800"/>
              <a:t> - uses em and changes with browser text size</a:t>
            </a:r>
            <a:endParaRPr sz="1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136" name="Google Shape;136;p24"/>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idx="1" type="body"/>
          </p:nvPr>
        </p:nvSpPr>
        <p:spPr>
          <a:xfrm>
            <a:off x="603475" y="453425"/>
            <a:ext cx="8174700" cy="82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Create a new HTML 5 page that looks like the following with a fixed layout (960px width)(instructor will send images: fixed-images.zip)</a:t>
            </a:r>
            <a:endParaRPr b="1" sz="1800"/>
          </a:p>
          <a:p>
            <a:pPr indent="-350520" lvl="0" marL="457200" marR="0" rtl="0" algn="l">
              <a:lnSpc>
                <a:spcPct val="100000"/>
              </a:lnSpc>
              <a:spcBef>
                <a:spcPts val="0"/>
              </a:spcBef>
              <a:spcAft>
                <a:spcPts val="0"/>
              </a:spcAft>
              <a:buSzPts val="1920"/>
              <a:buChar char="⊡"/>
            </a:pPr>
            <a:r>
              <a:rPr lang="en" sz="1800">
                <a:solidFill>
                  <a:srgbClr val="0000FF"/>
                </a:solidFill>
              </a:rPr>
              <a:t>Save the html page to public_html/samples/f</a:t>
            </a:r>
            <a:r>
              <a:rPr lang="en" sz="1800">
                <a:solidFill>
                  <a:srgbClr val="0000FF"/>
                </a:solidFill>
              </a:rPr>
              <a:t>ixedlayout.html</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Save the css page to public_html/samples/fixedlayout.css</a:t>
            </a:r>
            <a:endParaRPr sz="1800">
              <a:solidFill>
                <a:srgbClr val="0000FF"/>
              </a:solidFill>
            </a:endParaRPr>
          </a:p>
          <a:p>
            <a:pPr indent="0" lvl="0" marL="0" marR="0" rtl="0" algn="l">
              <a:lnSpc>
                <a:spcPct val="100000"/>
              </a:lnSpc>
              <a:spcBef>
                <a:spcPts val="0"/>
              </a:spcBef>
              <a:spcAft>
                <a:spcPts val="0"/>
              </a:spcAft>
              <a:buNone/>
            </a:pPr>
            <a:r>
              <a:t/>
            </a:r>
            <a:endParaRPr>
              <a:solidFill>
                <a:srgbClr val="0000FF"/>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142" name="Google Shape;142;p25"/>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143" name="Google Shape;143;p25"/>
          <p:cNvPicPr preferRelativeResize="0"/>
          <p:nvPr/>
        </p:nvPicPr>
        <p:blipFill>
          <a:blip r:embed="rId3">
            <a:alphaModFix/>
          </a:blip>
          <a:stretch>
            <a:fillRect/>
          </a:stretch>
        </p:blipFill>
        <p:spPr>
          <a:xfrm>
            <a:off x="2099650" y="1762575"/>
            <a:ext cx="4944599" cy="3077950"/>
          </a:xfrm>
          <a:prstGeom prst="rect">
            <a:avLst/>
          </a:prstGeom>
          <a:noFill/>
          <a:ln>
            <a:noFill/>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idx="1" type="body"/>
          </p:nvPr>
        </p:nvSpPr>
        <p:spPr>
          <a:xfrm>
            <a:off x="493400" y="445150"/>
            <a:ext cx="81579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Things to consider with responsive and flexible designs</a:t>
            </a:r>
            <a:endParaRPr b="1" sz="1800"/>
          </a:p>
          <a:p>
            <a:pPr indent="0" lvl="0" marL="0" marR="0" rtl="0" algn="l">
              <a:lnSpc>
                <a:spcPct val="100000"/>
              </a:lnSpc>
              <a:spcBef>
                <a:spcPts val="0"/>
              </a:spcBef>
              <a:spcAft>
                <a:spcPts val="0"/>
              </a:spcAft>
              <a:buNone/>
            </a:pPr>
            <a:r>
              <a:rPr b="0" i="0" lang="en" u="none" cap="none" strike="noStrike">
                <a:solidFill>
                  <a:srgbClr val="434343"/>
                </a:solidFill>
                <a:latin typeface="Droid Serif"/>
                <a:ea typeface="Droid Serif"/>
                <a:cs typeface="Droid Serif"/>
                <a:sym typeface="Droid Serif"/>
              </a:rPr>
              <a:t> </a:t>
            </a:r>
            <a:endParaRPr b="0" i="0" u="none" cap="none" strike="noStrike">
              <a:solidFill>
                <a:srgbClr val="434343"/>
              </a:solidFill>
              <a:latin typeface="Droid Serif"/>
              <a:ea typeface="Droid Serif"/>
              <a:cs typeface="Droid Serif"/>
              <a:sym typeface="Droid Serif"/>
            </a:endParaRPr>
          </a:p>
          <a:p>
            <a:pPr indent="-335280" lvl="0" marL="800100" marR="0" rtl="0" algn="l">
              <a:lnSpc>
                <a:spcPct val="100000"/>
              </a:lnSpc>
              <a:spcBef>
                <a:spcPts val="0"/>
              </a:spcBef>
              <a:spcAft>
                <a:spcPts val="0"/>
              </a:spcAft>
              <a:buClr>
                <a:srgbClr val="000000"/>
              </a:buClr>
              <a:buSzPts val="1800"/>
              <a:buFont typeface="Droid Serif"/>
              <a:buChar char="⊡"/>
            </a:pPr>
            <a:r>
              <a:rPr lang="en" sz="1800">
                <a:solidFill>
                  <a:srgbClr val="000000"/>
                </a:solidFill>
              </a:rPr>
              <a:t>Viewport (Both in HTML and CSS)</a:t>
            </a:r>
            <a:endParaRPr sz="1800">
              <a:solidFill>
                <a:srgbClr val="000000"/>
              </a:solidFill>
            </a:endParaRPr>
          </a:p>
          <a:p>
            <a:pPr indent="0" lvl="1" marL="914400" marR="0" rtl="0" algn="l">
              <a:lnSpc>
                <a:spcPct val="100000"/>
              </a:lnSpc>
              <a:spcBef>
                <a:spcPts val="0"/>
              </a:spcBef>
              <a:spcAft>
                <a:spcPts val="0"/>
              </a:spcAft>
              <a:buClr>
                <a:srgbClr val="000000"/>
              </a:buClr>
              <a:buSzPts val="1800"/>
              <a:buFont typeface="Droid Serif"/>
              <a:buChar char="□"/>
            </a:pPr>
            <a:r>
              <a:rPr lang="en" sz="1800">
                <a:solidFill>
                  <a:srgbClr val="000000"/>
                </a:solidFill>
              </a:rPr>
              <a:t>Zoom</a:t>
            </a:r>
            <a:endParaRPr sz="1800">
              <a:solidFill>
                <a:srgbClr val="000000"/>
              </a:solidFill>
            </a:endParaRPr>
          </a:p>
          <a:p>
            <a:pPr indent="0" lvl="1" marL="914400" marR="0" rtl="0" algn="l">
              <a:lnSpc>
                <a:spcPct val="100000"/>
              </a:lnSpc>
              <a:spcBef>
                <a:spcPts val="0"/>
              </a:spcBef>
              <a:spcAft>
                <a:spcPts val="0"/>
              </a:spcAft>
              <a:buClr>
                <a:srgbClr val="000000"/>
              </a:buClr>
              <a:buSzPts val="1800"/>
              <a:buFont typeface="Droid Serif"/>
              <a:buChar char="□"/>
            </a:pPr>
            <a:r>
              <a:rPr lang="en" sz="1800">
                <a:solidFill>
                  <a:srgbClr val="000000"/>
                </a:solidFill>
              </a:rPr>
              <a:t>Device Type</a:t>
            </a:r>
            <a:endParaRPr sz="1800">
              <a:solidFill>
                <a:srgbClr val="000000"/>
              </a:solidFill>
            </a:endParaRPr>
          </a:p>
          <a:p>
            <a:pPr indent="45720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335280" lvl="0" marL="800100" marR="0" rtl="0" algn="l">
              <a:lnSpc>
                <a:spcPct val="100000"/>
              </a:lnSpc>
              <a:spcBef>
                <a:spcPts val="0"/>
              </a:spcBef>
              <a:spcAft>
                <a:spcPts val="0"/>
              </a:spcAft>
              <a:buClr>
                <a:srgbClr val="000000"/>
              </a:buClr>
              <a:buSzPts val="1800"/>
              <a:buFont typeface="Droid Serif"/>
              <a:buChar char="⊡"/>
            </a:pPr>
            <a:r>
              <a:rPr lang="en" sz="1800">
                <a:solidFill>
                  <a:srgbClr val="000000"/>
                </a:solidFill>
              </a:rPr>
              <a:t>Screen Density</a:t>
            </a:r>
            <a:r>
              <a:rPr lang="en" sz="1800">
                <a:solidFill>
                  <a:srgbClr val="000000"/>
                </a:solidFill>
              </a:rPr>
              <a:t> </a:t>
            </a:r>
            <a:endParaRPr sz="1800">
              <a:solidFill>
                <a:srgbClr val="000000"/>
              </a:solidFill>
            </a:endParaRPr>
          </a:p>
          <a:p>
            <a:pPr indent="0" lvl="0" marL="0" marR="0" rtl="0" algn="l">
              <a:lnSpc>
                <a:spcPct val="100000"/>
              </a:lnSpc>
              <a:spcBef>
                <a:spcPts val="0"/>
              </a:spcBef>
              <a:spcAft>
                <a:spcPts val="0"/>
              </a:spcAft>
              <a:buNone/>
            </a:pPr>
            <a:r>
              <a:t/>
            </a:r>
            <a:endParaRPr sz="1800"/>
          </a:p>
          <a:p>
            <a:pPr indent="0" lvl="0" marL="0" rtl="0" algn="l">
              <a:spcBef>
                <a:spcPts val="0"/>
              </a:spcBef>
              <a:spcAft>
                <a:spcPts val="0"/>
              </a:spcAft>
              <a:buNone/>
            </a:pPr>
            <a:r>
              <a:t/>
            </a:r>
            <a:endParaRPr sz="1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149" name="Google Shape;149;p26"/>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idx="1" type="body"/>
          </p:nvPr>
        </p:nvSpPr>
        <p:spPr>
          <a:xfrm>
            <a:off x="512875" y="274325"/>
            <a:ext cx="8081700" cy="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Understanding the viewport</a:t>
            </a:r>
            <a:endParaRPr b="1" sz="1800"/>
          </a:p>
          <a:p>
            <a:pPr indent="-297180" lvl="0" marL="342900" marR="0" rtl="0" algn="l">
              <a:lnSpc>
                <a:spcPct val="100000"/>
              </a:lnSpc>
              <a:spcBef>
                <a:spcPts val="0"/>
              </a:spcBef>
              <a:spcAft>
                <a:spcPts val="0"/>
              </a:spcAft>
              <a:buClr>
                <a:srgbClr val="CCCCCC"/>
              </a:buClr>
              <a:buSzPts val="1200"/>
              <a:buFont typeface="Droid Serif"/>
              <a:buChar char="⊡"/>
            </a:pPr>
            <a:r>
              <a:rPr lang="en" sz="1200"/>
              <a:t>Area within the window of the browser/app independent of the screen</a:t>
            </a:r>
            <a:endParaRPr sz="1200"/>
          </a:p>
          <a:p>
            <a:pPr indent="0" lvl="0" marL="0" marR="0" rtl="0" algn="l">
              <a:lnSpc>
                <a:spcPct val="100000"/>
              </a:lnSpc>
              <a:spcBef>
                <a:spcPts val="0"/>
              </a:spcBef>
              <a:spcAft>
                <a:spcPts val="0"/>
              </a:spcAft>
              <a:buNone/>
            </a:pPr>
            <a:r>
              <a:t/>
            </a:r>
            <a:endParaRPr sz="1200"/>
          </a:p>
          <a:p>
            <a:pPr indent="-297180" lvl="0" marL="342900" marR="0" rtl="0" algn="l">
              <a:lnSpc>
                <a:spcPct val="100000"/>
              </a:lnSpc>
              <a:spcBef>
                <a:spcPts val="0"/>
              </a:spcBef>
              <a:spcAft>
                <a:spcPts val="0"/>
              </a:spcAft>
              <a:buClr>
                <a:srgbClr val="CCCCCC"/>
              </a:buClr>
              <a:buSzPts val="1200"/>
              <a:buFont typeface="Droid Serif"/>
              <a:buChar char="⊡"/>
            </a:pPr>
            <a:r>
              <a:rPr lang="en" sz="1200"/>
              <a:t>What happens to content as you zoom in and out</a:t>
            </a:r>
            <a:endParaRPr sz="1200"/>
          </a:p>
          <a:p>
            <a:pPr indent="0" lvl="0" marL="0" marR="0" rtl="0" algn="l">
              <a:lnSpc>
                <a:spcPct val="100000"/>
              </a:lnSpc>
              <a:spcBef>
                <a:spcPts val="0"/>
              </a:spcBef>
              <a:spcAft>
                <a:spcPts val="0"/>
              </a:spcAft>
              <a:buNone/>
            </a:pPr>
            <a:r>
              <a:t/>
            </a:r>
            <a:endParaRPr sz="1200"/>
          </a:p>
          <a:p>
            <a:pPr indent="-297180" lvl="0" marL="342900" marR="0" rtl="0" algn="l">
              <a:lnSpc>
                <a:spcPct val="100000"/>
              </a:lnSpc>
              <a:spcBef>
                <a:spcPts val="0"/>
              </a:spcBef>
              <a:spcAft>
                <a:spcPts val="0"/>
              </a:spcAft>
              <a:buClr>
                <a:srgbClr val="CCCCCC"/>
              </a:buClr>
              <a:buSzPts val="1200"/>
              <a:buFont typeface="Droid Serif"/>
              <a:buChar char="⊡"/>
            </a:pPr>
            <a:r>
              <a:rPr lang="en" sz="1200"/>
              <a:t>Designed to be larger than the screens resolution</a:t>
            </a:r>
            <a:endParaRPr sz="1200"/>
          </a:p>
          <a:p>
            <a:pPr indent="0" lvl="0" marL="0" marR="0" rtl="0" algn="l">
              <a:lnSpc>
                <a:spcPct val="100000"/>
              </a:lnSpc>
              <a:spcBef>
                <a:spcPts val="0"/>
              </a:spcBef>
              <a:spcAft>
                <a:spcPts val="0"/>
              </a:spcAft>
              <a:buNone/>
            </a:pPr>
            <a:r>
              <a:t/>
            </a:r>
            <a:endParaRPr sz="1200"/>
          </a:p>
          <a:p>
            <a:pPr indent="-297180" lvl="0" marL="342900" marR="0" rtl="0" algn="l">
              <a:lnSpc>
                <a:spcPct val="100000"/>
              </a:lnSpc>
              <a:spcBef>
                <a:spcPts val="0"/>
              </a:spcBef>
              <a:spcAft>
                <a:spcPts val="0"/>
              </a:spcAft>
              <a:buClr>
                <a:srgbClr val="CCCCCC"/>
              </a:buClr>
              <a:buSzPts val="1200"/>
              <a:buFont typeface="Droid Serif"/>
              <a:buChar char="⊡"/>
            </a:pPr>
            <a:r>
              <a:rPr lang="en" sz="1200"/>
              <a:t>B</a:t>
            </a:r>
            <a:r>
              <a:rPr lang="en" sz="1200"/>
              <a:t>rowsers will display a web page within the viewport and then shrink that viewport down until the content fits within the width of the screen itself. (Allows Zoom and to see the page entirely) </a:t>
            </a:r>
            <a:endParaRPr sz="1200"/>
          </a:p>
          <a:p>
            <a:pPr indent="457200" lvl="0" marL="0" marR="0" rtl="0" algn="l">
              <a:lnSpc>
                <a:spcPct val="100000"/>
              </a:lnSpc>
              <a:spcBef>
                <a:spcPts val="0"/>
              </a:spcBef>
              <a:spcAft>
                <a:spcPts val="0"/>
              </a:spcAft>
              <a:buNone/>
            </a:pPr>
            <a:r>
              <a:t/>
            </a:r>
            <a:endParaRPr sz="1400">
              <a:solidFill>
                <a:srgbClr val="0000FF"/>
              </a:solidFill>
            </a:endParaRPr>
          </a:p>
          <a:p>
            <a:pPr indent="457200" lvl="0" marL="0" marR="0" rtl="0" algn="l">
              <a:lnSpc>
                <a:spcPct val="100000"/>
              </a:lnSpc>
              <a:spcBef>
                <a:spcPts val="0"/>
              </a:spcBef>
              <a:spcAft>
                <a:spcPts val="0"/>
              </a:spcAft>
              <a:buNone/>
            </a:pPr>
            <a:r>
              <a:rPr lang="en" sz="1400">
                <a:solidFill>
                  <a:srgbClr val="0000FF"/>
                </a:solidFill>
              </a:rPr>
              <a:t>Browser     				      VS					Screen Size of iPhone</a:t>
            </a:r>
            <a:r>
              <a:rPr lang="en" sz="1400"/>
              <a:t>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p:txBody>
      </p:sp>
      <p:sp>
        <p:nvSpPr>
          <p:cNvPr id="155" name="Google Shape;155;p27"/>
          <p:cNvSpPr txBox="1"/>
          <p:nvPr>
            <p:ph type="title"/>
          </p:nvPr>
        </p:nvSpPr>
        <p:spPr>
          <a:xfrm>
            <a:off x="3230125" y="125875"/>
            <a:ext cx="2543100" cy="306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156" name="Google Shape;156;p27"/>
          <p:cNvPicPr preferRelativeResize="0"/>
          <p:nvPr/>
        </p:nvPicPr>
        <p:blipFill>
          <a:blip r:embed="rId3">
            <a:alphaModFix/>
          </a:blip>
          <a:stretch>
            <a:fillRect/>
          </a:stretch>
        </p:blipFill>
        <p:spPr>
          <a:xfrm>
            <a:off x="392400" y="2647173"/>
            <a:ext cx="3623924" cy="2147175"/>
          </a:xfrm>
          <a:prstGeom prst="rect">
            <a:avLst/>
          </a:prstGeom>
          <a:noFill/>
          <a:ln>
            <a:noFill/>
          </a:ln>
        </p:spPr>
      </p:pic>
      <p:pic>
        <p:nvPicPr>
          <p:cNvPr id="157" name="Google Shape;157;p27"/>
          <p:cNvPicPr preferRelativeResize="0"/>
          <p:nvPr/>
        </p:nvPicPr>
        <p:blipFill>
          <a:blip r:embed="rId4">
            <a:alphaModFix/>
          </a:blip>
          <a:stretch>
            <a:fillRect/>
          </a:stretch>
        </p:blipFill>
        <p:spPr>
          <a:xfrm>
            <a:off x="5246375" y="2546450"/>
            <a:ext cx="3348201" cy="2282175"/>
          </a:xfrm>
          <a:prstGeom prst="rect">
            <a:avLst/>
          </a:prstGeom>
          <a:noFill/>
          <a:ln>
            <a:noFill/>
          </a:ln>
        </p:spPr>
      </p:pic>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idx="1" type="body"/>
          </p:nvPr>
        </p:nvSpPr>
        <p:spPr>
          <a:xfrm>
            <a:off x="288050" y="244725"/>
            <a:ext cx="5095500" cy="1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Controlling </a:t>
            </a:r>
            <a:r>
              <a:rPr b="1" lang="en" sz="1800"/>
              <a:t>Viewport</a:t>
            </a:r>
            <a:endParaRPr sz="1800"/>
          </a:p>
          <a:p>
            <a:pPr indent="-317500" lvl="0" marL="457200" marR="0" rtl="0" algn="l">
              <a:lnSpc>
                <a:spcPct val="100000"/>
              </a:lnSpc>
              <a:spcBef>
                <a:spcPts val="0"/>
              </a:spcBef>
              <a:spcAft>
                <a:spcPts val="0"/>
              </a:spcAft>
              <a:buSzPts val="1400"/>
              <a:buChar char="⊡"/>
            </a:pPr>
            <a:r>
              <a:rPr lang="en" sz="1400"/>
              <a:t>Used to respond on a phone or tablet to change sizes </a:t>
            </a:r>
            <a:endParaRPr sz="1400"/>
          </a:p>
          <a:p>
            <a:pPr indent="-317500" lvl="0" marL="457200" marR="0" rtl="0" algn="l">
              <a:lnSpc>
                <a:spcPct val="100000"/>
              </a:lnSpc>
              <a:spcBef>
                <a:spcPts val="0"/>
              </a:spcBef>
              <a:spcAft>
                <a:spcPts val="0"/>
              </a:spcAft>
              <a:buSzPts val="1400"/>
              <a:buChar char="⊡"/>
            </a:pPr>
            <a:r>
              <a:rPr lang="en" sz="1400"/>
              <a:t>Can use exact pixels but Device Width Scales to any device</a:t>
            </a:r>
            <a:endParaRPr sz="1400"/>
          </a:p>
          <a:p>
            <a:pPr indent="-317500" lvl="0" marL="457200" rtl="0" algn="l">
              <a:spcBef>
                <a:spcPts val="0"/>
              </a:spcBef>
              <a:spcAft>
                <a:spcPts val="0"/>
              </a:spcAft>
              <a:buSzPts val="1400"/>
              <a:buChar char="⊡"/>
            </a:pPr>
            <a:r>
              <a:rPr lang="en" sz="1400"/>
              <a:t>2 Ways to add viewport (</a:t>
            </a:r>
            <a:r>
              <a:rPr lang="en" sz="1400">
                <a:solidFill>
                  <a:srgbClr val="0000FF"/>
                </a:solidFill>
              </a:rPr>
              <a:t>meta tag, @viewport</a:t>
            </a:r>
            <a:r>
              <a:rPr lang="en" sz="1400"/>
              <a:t>)</a:t>
            </a:r>
            <a:endParaRPr sz="1400"/>
          </a:p>
          <a:p>
            <a:pPr indent="-317500" lvl="0" marL="457200" marR="0" rtl="0" algn="l">
              <a:lnSpc>
                <a:spcPct val="100000"/>
              </a:lnSpc>
              <a:spcBef>
                <a:spcPts val="0"/>
              </a:spcBef>
              <a:spcAft>
                <a:spcPts val="0"/>
              </a:spcAft>
              <a:buSzPts val="1400"/>
              <a:buChar char="⊡"/>
            </a:pPr>
            <a:r>
              <a:rPr lang="en" sz="1400"/>
              <a:t>Should use both Meta and @Viewport for browser supportability</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200"/>
          </a:p>
          <a:p>
            <a:pPr indent="457200" lvl="0" marL="0" marR="0" rtl="0" algn="l">
              <a:lnSpc>
                <a:spcPct val="100000"/>
              </a:lnSpc>
              <a:spcBef>
                <a:spcPts val="0"/>
              </a:spcBef>
              <a:spcAft>
                <a:spcPts val="0"/>
              </a:spcAft>
              <a:buNone/>
            </a:pPr>
            <a:r>
              <a:t/>
            </a:r>
            <a:endParaRPr sz="1400">
              <a:solidFill>
                <a:srgbClr val="0000FF"/>
              </a:solidFill>
            </a:endParaRPr>
          </a:p>
          <a:p>
            <a:pPr indent="45720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p:txBody>
      </p:sp>
      <p:sp>
        <p:nvSpPr>
          <p:cNvPr id="163" name="Google Shape;163;p28"/>
          <p:cNvSpPr txBox="1"/>
          <p:nvPr>
            <p:ph type="title"/>
          </p:nvPr>
        </p:nvSpPr>
        <p:spPr>
          <a:xfrm>
            <a:off x="305535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164" name="Google Shape;164;p28"/>
          <p:cNvSpPr txBox="1"/>
          <p:nvPr/>
        </p:nvSpPr>
        <p:spPr>
          <a:xfrm>
            <a:off x="500650" y="3785675"/>
            <a:ext cx="4149000" cy="10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erif"/>
                <a:ea typeface="Droid Serif"/>
                <a:cs typeface="Droid Serif"/>
                <a:sym typeface="Droid Serif"/>
              </a:rPr>
              <a:t>Viewport Meta Tag</a:t>
            </a:r>
            <a:r>
              <a:rPr lang="en" sz="1200">
                <a:solidFill>
                  <a:srgbClr val="434343"/>
                </a:solidFill>
                <a:latin typeface="Droid Serif"/>
                <a:ea typeface="Droid Serif"/>
                <a:cs typeface="Droid Serif"/>
                <a:sym typeface="Droid Serif"/>
              </a:rPr>
              <a:t> </a:t>
            </a:r>
            <a:r>
              <a:rPr lang="en" sz="1200">
                <a:solidFill>
                  <a:srgbClr val="980000"/>
                </a:solidFill>
                <a:latin typeface="Droid Serif"/>
                <a:ea typeface="Droid Serif"/>
                <a:cs typeface="Droid Serif"/>
                <a:sym typeface="Droid Serif"/>
              </a:rPr>
              <a:t>(Goes in between &lt;head&gt;&lt;/head&gt;)</a:t>
            </a:r>
            <a:endParaRPr sz="1200">
              <a:solidFill>
                <a:srgbClr val="980000"/>
              </a:solidFill>
              <a:latin typeface="Droid Serif"/>
              <a:ea typeface="Droid Serif"/>
              <a:cs typeface="Droid Serif"/>
              <a:sym typeface="Droid Serif"/>
            </a:endParaRPr>
          </a:p>
          <a:p>
            <a:pPr indent="0" lvl="0" marL="0" rtl="0" algn="l">
              <a:spcBef>
                <a:spcPts val="0"/>
              </a:spcBef>
              <a:spcAft>
                <a:spcPts val="0"/>
              </a:spcAft>
              <a:buNone/>
            </a:pPr>
            <a:r>
              <a:rPr lang="en" sz="1200"/>
              <a:t>Uses - </a:t>
            </a:r>
            <a:endParaRPr sz="1200"/>
          </a:p>
          <a:p>
            <a:pPr indent="-304800" lvl="0" marL="457200" rtl="0" algn="l">
              <a:spcBef>
                <a:spcPts val="0"/>
              </a:spcBef>
              <a:spcAft>
                <a:spcPts val="0"/>
              </a:spcAft>
              <a:buSzPts val="1200"/>
              <a:buChar char="❏"/>
            </a:pPr>
            <a:r>
              <a:rPr lang="en" sz="1200">
                <a:solidFill>
                  <a:srgbClr val="0000FF"/>
                </a:solidFill>
              </a:rPr>
              <a:t>N</a:t>
            </a:r>
            <a:r>
              <a:rPr lang="en" sz="1200">
                <a:solidFill>
                  <a:srgbClr val="0000FF"/>
                </a:solidFill>
              </a:rPr>
              <a:t>ame-</a:t>
            </a:r>
            <a:r>
              <a:rPr lang="en" sz="1200"/>
              <a:t> which is viewport </a:t>
            </a:r>
            <a:endParaRPr sz="1200"/>
          </a:p>
          <a:p>
            <a:pPr indent="-317500" lvl="0" marL="457200" rtl="0" algn="l">
              <a:spcBef>
                <a:spcPts val="0"/>
              </a:spcBef>
              <a:spcAft>
                <a:spcPts val="0"/>
              </a:spcAft>
              <a:buSzPts val="1400"/>
              <a:buChar char="❏"/>
            </a:pPr>
            <a:r>
              <a:rPr lang="en" sz="1200">
                <a:solidFill>
                  <a:srgbClr val="0000FF"/>
                </a:solidFill>
              </a:rPr>
              <a:t>Content- </a:t>
            </a:r>
            <a:r>
              <a:rPr lang="en" sz="1200"/>
              <a:t> which will contain the properties and values you wish to set for the viewport itself. (i.e device-width</a:t>
            </a:r>
            <a:r>
              <a:rPr lang="en"/>
              <a:t>		 		</a:t>
            </a:r>
            <a:endParaRPr/>
          </a:p>
          <a:p>
            <a:pPr indent="0" lvl="0" marL="0" rtl="0" algn="l">
              <a:spcBef>
                <a:spcPts val="0"/>
              </a:spcBef>
              <a:spcAft>
                <a:spcPts val="0"/>
              </a:spcAft>
              <a:buNone/>
            </a:pPr>
            <a:r>
              <a:t/>
            </a:r>
            <a:endParaRPr/>
          </a:p>
        </p:txBody>
      </p:sp>
      <p:sp>
        <p:nvSpPr>
          <p:cNvPr id="165" name="Google Shape;165;p28"/>
          <p:cNvSpPr txBox="1"/>
          <p:nvPr/>
        </p:nvSpPr>
        <p:spPr>
          <a:xfrm>
            <a:off x="4768300" y="3761975"/>
            <a:ext cx="4054800" cy="10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@Viewport CSS</a:t>
            </a:r>
            <a:r>
              <a:rPr lang="en" sz="1200"/>
              <a:t> - </a:t>
            </a:r>
            <a:endParaRPr sz="1200"/>
          </a:p>
          <a:p>
            <a:pPr indent="-304800" lvl="0" marL="457200" rtl="0" algn="l">
              <a:spcBef>
                <a:spcPts val="0"/>
              </a:spcBef>
              <a:spcAft>
                <a:spcPts val="0"/>
              </a:spcAft>
              <a:buSzPts val="1200"/>
              <a:buChar char="❏"/>
            </a:pPr>
            <a:r>
              <a:rPr lang="en" sz="1200"/>
              <a:t>Place at the top of your CSS before media query</a:t>
            </a:r>
            <a:endParaRPr sz="1200"/>
          </a:p>
          <a:p>
            <a:pPr indent="-304800" lvl="0" marL="457200" rtl="0" algn="l">
              <a:spcBef>
                <a:spcPts val="0"/>
              </a:spcBef>
              <a:spcAft>
                <a:spcPts val="0"/>
              </a:spcAft>
              <a:buSzPts val="1200"/>
              <a:buChar char="❏"/>
            </a:pPr>
            <a:r>
              <a:rPr lang="en" sz="1200">
                <a:solidFill>
                  <a:srgbClr val="0000FF"/>
                </a:solidFill>
              </a:rPr>
              <a:t>Selector</a:t>
            </a:r>
            <a:r>
              <a:rPr lang="en" sz="1200"/>
              <a:t> -@viewport</a:t>
            </a:r>
            <a:r>
              <a:rPr lang="en" sz="1200"/>
              <a:t> </a:t>
            </a:r>
            <a:endParaRPr sz="1200"/>
          </a:p>
          <a:p>
            <a:pPr indent="-317500" lvl="0" marL="457200" rtl="0" algn="l">
              <a:spcBef>
                <a:spcPts val="0"/>
              </a:spcBef>
              <a:spcAft>
                <a:spcPts val="0"/>
              </a:spcAft>
              <a:buSzPts val="1400"/>
              <a:buChar char="❏"/>
            </a:pPr>
            <a:r>
              <a:rPr lang="en" sz="1200">
                <a:solidFill>
                  <a:srgbClr val="0000FF"/>
                </a:solidFill>
              </a:rPr>
              <a:t>Declaration</a:t>
            </a:r>
            <a:r>
              <a:rPr lang="en" sz="1200">
                <a:solidFill>
                  <a:srgbClr val="0000FF"/>
                </a:solidFill>
              </a:rPr>
              <a:t>- </a:t>
            </a:r>
            <a:r>
              <a:rPr lang="en" sz="1200"/>
              <a:t> </a:t>
            </a:r>
            <a:r>
              <a:rPr lang="en" sz="1200"/>
              <a:t>w</a:t>
            </a:r>
            <a:r>
              <a:rPr lang="en" sz="1200"/>
              <a:t>idth:device-w</a:t>
            </a:r>
            <a:r>
              <a:rPr lang="en" sz="1200"/>
              <a:t>idth;</a:t>
            </a:r>
            <a:endParaRPr sz="1200"/>
          </a:p>
          <a:p>
            <a:pPr indent="-317500" lvl="0" marL="457200" rtl="0" algn="l">
              <a:spcBef>
                <a:spcPts val="0"/>
              </a:spcBef>
              <a:spcAft>
                <a:spcPts val="0"/>
              </a:spcAft>
              <a:buSzPts val="1400"/>
              <a:buChar char="❏"/>
            </a:pPr>
            <a:r>
              <a:rPr lang="en" sz="1200"/>
              <a:t>Limited Support	</a:t>
            </a:r>
            <a:r>
              <a:rPr lang="en"/>
              <a:t>	 		</a:t>
            </a:r>
            <a:endParaRPr/>
          </a:p>
          <a:p>
            <a:pPr indent="0" lvl="0" marL="0" rtl="0" algn="l">
              <a:spcBef>
                <a:spcPts val="0"/>
              </a:spcBef>
              <a:spcAft>
                <a:spcPts val="0"/>
              </a:spcAft>
              <a:buNone/>
            </a:pPr>
            <a:r>
              <a:t/>
            </a:r>
            <a:endParaRPr/>
          </a:p>
        </p:txBody>
      </p:sp>
      <p:pic>
        <p:nvPicPr>
          <p:cNvPr id="166" name="Google Shape;166;p28"/>
          <p:cNvPicPr preferRelativeResize="0"/>
          <p:nvPr/>
        </p:nvPicPr>
        <p:blipFill>
          <a:blip r:embed="rId3">
            <a:alphaModFix/>
          </a:blip>
          <a:stretch>
            <a:fillRect/>
          </a:stretch>
        </p:blipFill>
        <p:spPr>
          <a:xfrm>
            <a:off x="4938925" y="1654950"/>
            <a:ext cx="3836426" cy="2028725"/>
          </a:xfrm>
          <a:prstGeom prst="rect">
            <a:avLst/>
          </a:prstGeom>
          <a:noFill/>
          <a:ln>
            <a:noFill/>
          </a:ln>
        </p:spPr>
      </p:pic>
      <p:pic>
        <p:nvPicPr>
          <p:cNvPr id="167" name="Google Shape;167;p28"/>
          <p:cNvPicPr preferRelativeResize="0"/>
          <p:nvPr/>
        </p:nvPicPr>
        <p:blipFill>
          <a:blip r:embed="rId4">
            <a:alphaModFix/>
          </a:blip>
          <a:stretch>
            <a:fillRect/>
          </a:stretch>
        </p:blipFill>
        <p:spPr>
          <a:xfrm>
            <a:off x="741813" y="2035425"/>
            <a:ext cx="3291825" cy="1469300"/>
          </a:xfrm>
          <a:prstGeom prst="rect">
            <a:avLst/>
          </a:prstGeom>
          <a:no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 name="Shape 48"/>
        <p:cNvGrpSpPr/>
        <p:nvPr/>
      </p:nvGrpSpPr>
      <p:grpSpPr>
        <a:xfrm>
          <a:off x="0" y="0"/>
          <a:ext cx="0" cy="0"/>
          <a:chOff x="0" y="0"/>
          <a:chExt cx="0" cy="0"/>
        </a:xfrm>
      </p:grpSpPr>
      <p:sp>
        <p:nvSpPr>
          <p:cNvPr id="49" name="Google Shape;49;p11"/>
          <p:cNvSpPr txBox="1"/>
          <p:nvPr>
            <p:ph type="title"/>
          </p:nvPr>
        </p:nvSpPr>
        <p:spPr>
          <a:xfrm>
            <a:off x="3241650" y="91565"/>
            <a:ext cx="26607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Responsive Design</a:t>
            </a:r>
            <a:endParaRPr/>
          </a:p>
        </p:txBody>
      </p:sp>
      <p:sp>
        <p:nvSpPr>
          <p:cNvPr id="50" name="Google Shape;50;p11"/>
          <p:cNvSpPr txBox="1"/>
          <p:nvPr>
            <p:ph idx="1" type="body"/>
          </p:nvPr>
        </p:nvSpPr>
        <p:spPr>
          <a:xfrm>
            <a:off x="541425" y="401225"/>
            <a:ext cx="8121300" cy="3241800"/>
          </a:xfrm>
          <a:prstGeom prst="rect">
            <a:avLst/>
          </a:prstGeom>
        </p:spPr>
        <p:txBody>
          <a:bodyPr anchorCtr="0" anchor="t" bIns="91425" lIns="91425" spcFirstLastPara="1" rIns="91425" wrap="square" tIns="91425">
            <a:noAutofit/>
          </a:bodyPr>
          <a:lstStyle/>
          <a:p>
            <a:pPr indent="121920" lvl="0" marL="0" rtl="0" algn="l">
              <a:spcBef>
                <a:spcPts val="0"/>
              </a:spcBef>
              <a:spcAft>
                <a:spcPts val="0"/>
              </a:spcAft>
              <a:buNone/>
            </a:pPr>
            <a:r>
              <a:rPr lang="en"/>
              <a:t>Prep Work</a:t>
            </a:r>
            <a:endParaRPr/>
          </a:p>
          <a:p>
            <a:pPr indent="12192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Finish all reading in HTML/CSS Duckett Books</a:t>
            </a:r>
            <a:endParaRPr sz="1800"/>
          </a:p>
          <a:p>
            <a:pPr indent="12192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Finish Portfolio and Landon Hotel Assignments and upload to the web server</a:t>
            </a:r>
            <a:endParaRPr sz="1800"/>
          </a:p>
          <a:p>
            <a:pPr indent="121920" lvl="0" marL="0" rtl="0" algn="l">
              <a:spcBef>
                <a:spcPts val="0"/>
              </a:spcBef>
              <a:spcAft>
                <a:spcPts val="0"/>
              </a:spcAft>
              <a:buClr>
                <a:srgbClr val="000000"/>
              </a:buClr>
              <a:buNone/>
            </a:pPr>
            <a:r>
              <a:t/>
            </a:r>
            <a:endParaRPr sz="1800"/>
          </a:p>
          <a:p>
            <a:pPr indent="0" lvl="0" marL="0" rtl="0" algn="l">
              <a:spcBef>
                <a:spcPts val="0"/>
              </a:spcBef>
              <a:spcAft>
                <a:spcPts val="0"/>
              </a:spcAft>
              <a:buNone/>
            </a:pPr>
            <a:r>
              <a:t/>
            </a:r>
            <a:endParaRPr sz="1800" strike="sng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ph idx="1" type="body"/>
          </p:nvPr>
        </p:nvSpPr>
        <p:spPr>
          <a:xfrm>
            <a:off x="383550" y="288725"/>
            <a:ext cx="7863900" cy="1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Viewport and Scale Settings </a:t>
            </a:r>
            <a:endParaRPr b="1" sz="1800"/>
          </a:p>
          <a:p>
            <a:pPr indent="-317500" lvl="0" marL="457200" marR="0" rtl="0" algn="l">
              <a:lnSpc>
                <a:spcPct val="100000"/>
              </a:lnSpc>
              <a:spcBef>
                <a:spcPts val="0"/>
              </a:spcBef>
              <a:spcAft>
                <a:spcPts val="0"/>
              </a:spcAft>
              <a:buSzPts val="1400"/>
              <a:buChar char="⊡"/>
            </a:pPr>
            <a:r>
              <a:rPr lang="en" sz="1400"/>
              <a:t>No </a:t>
            </a:r>
            <a:r>
              <a:rPr lang="en" sz="1400">
                <a:solidFill>
                  <a:srgbClr val="0000FF"/>
                </a:solidFill>
              </a:rPr>
              <a:t>px</a:t>
            </a:r>
            <a:r>
              <a:rPr lang="en" sz="1400"/>
              <a:t> needed in the meta tag if declaring width (</a:t>
            </a:r>
            <a:r>
              <a:rPr lang="en" sz="1400">
                <a:solidFill>
                  <a:srgbClr val="0000FF"/>
                </a:solidFill>
              </a:rPr>
              <a:t>fixed</a:t>
            </a:r>
            <a:r>
              <a:rPr lang="en" sz="1400"/>
              <a:t>)</a:t>
            </a:r>
            <a:r>
              <a:rPr lang="en" sz="1400"/>
              <a:t> </a:t>
            </a:r>
            <a:endParaRPr sz="1400"/>
          </a:p>
          <a:p>
            <a:pPr indent="-317500" lvl="0" marL="457200" marR="0" rtl="0" algn="l">
              <a:lnSpc>
                <a:spcPct val="100000"/>
              </a:lnSpc>
              <a:spcBef>
                <a:spcPts val="0"/>
              </a:spcBef>
              <a:spcAft>
                <a:spcPts val="0"/>
              </a:spcAft>
              <a:buSzPts val="1400"/>
              <a:buChar char="⊡"/>
            </a:pPr>
            <a:r>
              <a:rPr lang="en" sz="1400"/>
              <a:t>If using a </a:t>
            </a:r>
            <a:r>
              <a:rPr lang="en" sz="1400">
                <a:solidFill>
                  <a:srgbClr val="0000FF"/>
                </a:solidFill>
              </a:rPr>
              <a:t>fluid</a:t>
            </a:r>
            <a:r>
              <a:rPr lang="en" sz="1400"/>
              <a:t> layout </a:t>
            </a:r>
            <a:r>
              <a:rPr lang="en" sz="1400">
                <a:solidFill>
                  <a:srgbClr val="0000FF"/>
                </a:solidFill>
              </a:rPr>
              <a:t>width=device-width</a:t>
            </a:r>
            <a:r>
              <a:rPr lang="en" sz="1400"/>
              <a:t> set the viewport to the exact size as the available screen pixels.  </a:t>
            </a:r>
            <a:r>
              <a:rPr lang="en" sz="1400">
                <a:solidFill>
                  <a:srgbClr val="FF0000"/>
                </a:solidFill>
              </a:rPr>
              <a:t>(Recommend Method)</a:t>
            </a:r>
            <a:endParaRPr sz="1400">
              <a:solidFill>
                <a:srgbClr val="FF0000"/>
              </a:solidFill>
            </a:endParaRPr>
          </a:p>
          <a:p>
            <a:pPr indent="-317500" lvl="0" marL="457200" marR="0" rtl="0" algn="l">
              <a:lnSpc>
                <a:spcPct val="100000"/>
              </a:lnSpc>
              <a:spcBef>
                <a:spcPts val="0"/>
              </a:spcBef>
              <a:spcAft>
                <a:spcPts val="0"/>
              </a:spcAft>
              <a:buSzPts val="1400"/>
              <a:buChar char="⊡"/>
            </a:pPr>
            <a:r>
              <a:rPr lang="en" sz="1400">
                <a:solidFill>
                  <a:srgbClr val="0000FF"/>
                </a:solidFill>
              </a:rPr>
              <a:t>device-height</a:t>
            </a:r>
            <a:r>
              <a:rPr lang="en" sz="1400"/>
              <a:t> can be used also to but not often needed</a:t>
            </a:r>
            <a:endParaRPr sz="1400"/>
          </a:p>
          <a:p>
            <a:pPr indent="-317500" lvl="0" marL="457200" marR="0" rtl="0" algn="l">
              <a:lnSpc>
                <a:spcPct val="100000"/>
              </a:lnSpc>
              <a:spcBef>
                <a:spcPts val="0"/>
              </a:spcBef>
              <a:spcAft>
                <a:spcPts val="0"/>
              </a:spcAft>
              <a:buSzPts val="1400"/>
              <a:buChar char="⊡"/>
            </a:pPr>
            <a:r>
              <a:rPr lang="en" sz="1400">
                <a:solidFill>
                  <a:srgbClr val="0000FF"/>
                </a:solidFill>
              </a:rPr>
              <a:t>i</a:t>
            </a:r>
            <a:r>
              <a:rPr lang="en" sz="1400">
                <a:solidFill>
                  <a:srgbClr val="0000FF"/>
                </a:solidFill>
              </a:rPr>
              <a:t>nitial-</a:t>
            </a:r>
            <a:r>
              <a:rPr lang="en" sz="1400">
                <a:solidFill>
                  <a:srgbClr val="0000FF"/>
                </a:solidFill>
              </a:rPr>
              <a:t>scale</a:t>
            </a:r>
            <a:r>
              <a:rPr lang="en" sz="1400"/>
              <a:t> sets the viewport to the exact size as the available screen pixels. (1 is equal to 100% zoom) this is </a:t>
            </a:r>
            <a:r>
              <a:rPr lang="en" sz="1400"/>
              <a:t>independent</a:t>
            </a:r>
            <a:r>
              <a:rPr lang="en" sz="1400"/>
              <a:t> of viewport. Only used when you need to change zoom since default is 100% or 1. Can also set min and max zoom</a:t>
            </a:r>
            <a:br>
              <a:rPr lang="en" sz="1400"/>
            </a:br>
            <a:r>
              <a:rPr lang="en" sz="1400">
                <a:solidFill>
                  <a:srgbClr val="980000"/>
                </a:solidFill>
              </a:rPr>
              <a:t>SYNTAX :</a:t>
            </a:r>
            <a:r>
              <a:rPr b="1" lang="en" sz="1400">
                <a:solidFill>
                  <a:srgbClr val="FF0000"/>
                </a:solidFill>
              </a:rPr>
              <a:t>&lt;meta name="viewport" content="width=device-width" /&gt;</a:t>
            </a:r>
            <a:endParaRPr b="1" sz="1400">
              <a:solidFill>
                <a:srgbClr val="FF0000"/>
              </a:solidFill>
            </a:endParaRPr>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200"/>
          </a:p>
          <a:p>
            <a:pPr indent="457200" lvl="0" marL="0" marR="0" rtl="0" algn="l">
              <a:lnSpc>
                <a:spcPct val="100000"/>
              </a:lnSpc>
              <a:spcBef>
                <a:spcPts val="0"/>
              </a:spcBef>
              <a:spcAft>
                <a:spcPts val="0"/>
              </a:spcAft>
              <a:buNone/>
            </a:pPr>
            <a:r>
              <a:t/>
            </a:r>
            <a:endParaRPr sz="1400">
              <a:solidFill>
                <a:srgbClr val="0000FF"/>
              </a:solidFill>
            </a:endParaRPr>
          </a:p>
          <a:p>
            <a:pPr indent="45720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p:txBody>
      </p:sp>
      <p:sp>
        <p:nvSpPr>
          <p:cNvPr id="173" name="Google Shape;173;p29"/>
          <p:cNvSpPr txBox="1"/>
          <p:nvPr>
            <p:ph type="title"/>
          </p:nvPr>
        </p:nvSpPr>
        <p:spPr>
          <a:xfrm>
            <a:off x="3206150" y="91575"/>
            <a:ext cx="2503500" cy="276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grpSp>
        <p:nvGrpSpPr>
          <p:cNvPr id="174" name="Google Shape;174;p29"/>
          <p:cNvGrpSpPr/>
          <p:nvPr/>
        </p:nvGrpSpPr>
        <p:grpSpPr>
          <a:xfrm>
            <a:off x="422100" y="2612400"/>
            <a:ext cx="8371699" cy="2116075"/>
            <a:chOff x="422100" y="2460000"/>
            <a:chExt cx="8371699" cy="2116075"/>
          </a:xfrm>
        </p:grpSpPr>
        <p:pic>
          <p:nvPicPr>
            <p:cNvPr id="175" name="Google Shape;175;p29"/>
            <p:cNvPicPr preferRelativeResize="0"/>
            <p:nvPr/>
          </p:nvPicPr>
          <p:blipFill>
            <a:blip r:embed="rId3">
              <a:alphaModFix/>
            </a:blip>
            <a:stretch>
              <a:fillRect/>
            </a:stretch>
          </p:blipFill>
          <p:spPr>
            <a:xfrm>
              <a:off x="2272050" y="2573800"/>
              <a:ext cx="3345463" cy="1769100"/>
            </a:xfrm>
            <a:prstGeom prst="rect">
              <a:avLst/>
            </a:prstGeom>
            <a:noFill/>
            <a:ln>
              <a:noFill/>
            </a:ln>
          </p:spPr>
        </p:pic>
        <p:pic>
          <p:nvPicPr>
            <p:cNvPr id="176" name="Google Shape;176;p29"/>
            <p:cNvPicPr preferRelativeResize="0"/>
            <p:nvPr/>
          </p:nvPicPr>
          <p:blipFill>
            <a:blip r:embed="rId4">
              <a:alphaModFix/>
            </a:blip>
            <a:stretch>
              <a:fillRect/>
            </a:stretch>
          </p:blipFill>
          <p:spPr>
            <a:xfrm>
              <a:off x="422100" y="2460000"/>
              <a:ext cx="1707450" cy="2116075"/>
            </a:xfrm>
            <a:prstGeom prst="rect">
              <a:avLst/>
            </a:prstGeom>
            <a:noFill/>
            <a:ln>
              <a:noFill/>
            </a:ln>
          </p:spPr>
        </p:pic>
        <p:pic>
          <p:nvPicPr>
            <p:cNvPr id="177" name="Google Shape;177;p29"/>
            <p:cNvPicPr preferRelativeResize="0"/>
            <p:nvPr/>
          </p:nvPicPr>
          <p:blipFill>
            <a:blip r:embed="rId5">
              <a:alphaModFix/>
            </a:blip>
            <a:stretch>
              <a:fillRect/>
            </a:stretch>
          </p:blipFill>
          <p:spPr>
            <a:xfrm>
              <a:off x="5617513" y="2562313"/>
              <a:ext cx="3176286" cy="1792068"/>
            </a:xfrm>
            <a:prstGeom prst="rect">
              <a:avLst/>
            </a:prstGeom>
            <a:noFill/>
            <a:ln>
              <a:noFill/>
            </a:ln>
          </p:spPr>
        </p:pic>
      </p:grpSp>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idx="1" type="body"/>
          </p:nvPr>
        </p:nvSpPr>
        <p:spPr>
          <a:xfrm>
            <a:off x="274325" y="276750"/>
            <a:ext cx="4957800" cy="1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Screen Density</a:t>
            </a:r>
            <a:endParaRPr b="1" sz="1800"/>
          </a:p>
          <a:p>
            <a:pPr indent="0" lvl="0" marL="0" marR="0" rtl="0" algn="l">
              <a:lnSpc>
                <a:spcPct val="100000"/>
              </a:lnSpc>
              <a:spcBef>
                <a:spcPts val="0"/>
              </a:spcBef>
              <a:spcAft>
                <a:spcPts val="0"/>
              </a:spcAft>
              <a:buNone/>
            </a:pPr>
            <a:r>
              <a:t/>
            </a:r>
            <a:endParaRPr sz="1800"/>
          </a:p>
          <a:p>
            <a:pPr indent="-304800" lvl="0" marL="457200" marR="0" rtl="0" algn="l">
              <a:lnSpc>
                <a:spcPct val="100000"/>
              </a:lnSpc>
              <a:spcBef>
                <a:spcPts val="0"/>
              </a:spcBef>
              <a:spcAft>
                <a:spcPts val="0"/>
              </a:spcAft>
              <a:buSzPts val="1200"/>
              <a:buChar char="⊡"/>
            </a:pPr>
            <a:r>
              <a:rPr lang="en" sz="1200"/>
              <a:t>Screen density is the number of pixels within a physical area of a screen sames screen size 3.5in</a:t>
            </a:r>
            <a:endParaRPr sz="1200"/>
          </a:p>
          <a:p>
            <a:pPr indent="0" lvl="0" marL="0" marR="0" rtl="0" algn="l">
              <a:lnSpc>
                <a:spcPct val="100000"/>
              </a:lnSpc>
              <a:spcBef>
                <a:spcPts val="0"/>
              </a:spcBef>
              <a:spcAft>
                <a:spcPts val="0"/>
              </a:spcAft>
              <a:buNone/>
            </a:pPr>
            <a:r>
              <a:t/>
            </a:r>
            <a:endParaRPr sz="1200"/>
          </a:p>
          <a:p>
            <a:pPr indent="-304800" lvl="0" marL="457200" marR="0" rtl="0" algn="l">
              <a:lnSpc>
                <a:spcPct val="100000"/>
              </a:lnSpc>
              <a:spcBef>
                <a:spcPts val="0"/>
              </a:spcBef>
              <a:spcAft>
                <a:spcPts val="0"/>
              </a:spcAft>
              <a:buSzPts val="1200"/>
              <a:buChar char="⊡"/>
            </a:pPr>
            <a:r>
              <a:rPr lang="en" sz="1200"/>
              <a:t>Newer screens are featuring higher and higher screen densities every year.  A greater number of pixels</a:t>
            </a:r>
            <a:endParaRPr sz="1200"/>
          </a:p>
          <a:p>
            <a:pPr indent="0" lvl="0" marL="0" marR="0" rtl="0" algn="l">
              <a:lnSpc>
                <a:spcPct val="100000"/>
              </a:lnSpc>
              <a:spcBef>
                <a:spcPts val="0"/>
              </a:spcBef>
              <a:spcAft>
                <a:spcPts val="0"/>
              </a:spcAft>
              <a:buNone/>
            </a:pPr>
            <a:r>
              <a:t/>
            </a:r>
            <a:endParaRPr sz="1200"/>
          </a:p>
          <a:p>
            <a:pPr indent="-304800" lvl="0" marL="457200" marR="0" rtl="0" algn="l">
              <a:lnSpc>
                <a:spcPct val="100000"/>
              </a:lnSpc>
              <a:spcBef>
                <a:spcPts val="0"/>
              </a:spcBef>
              <a:spcAft>
                <a:spcPts val="0"/>
              </a:spcAft>
              <a:buSzPts val="1200"/>
              <a:buChar char="⊡"/>
            </a:pPr>
            <a:r>
              <a:rPr lang="en" sz="1200"/>
              <a:t>Same size screens uses hardware pixels instead of CSS based </a:t>
            </a:r>
            <a:r>
              <a:rPr lang="en" sz="1200"/>
              <a:t>reference</a:t>
            </a:r>
            <a:r>
              <a:rPr lang="en" sz="1200"/>
              <a:t> pixel</a:t>
            </a:r>
            <a:endParaRPr sz="1200"/>
          </a:p>
          <a:p>
            <a:pPr indent="0" lvl="0" marL="0" marR="0" rtl="0" algn="l">
              <a:lnSpc>
                <a:spcPct val="100000"/>
              </a:lnSpc>
              <a:spcBef>
                <a:spcPts val="0"/>
              </a:spcBef>
              <a:spcAft>
                <a:spcPts val="0"/>
              </a:spcAft>
              <a:buNone/>
            </a:pPr>
            <a:r>
              <a:t/>
            </a:r>
            <a:endParaRPr sz="1200"/>
          </a:p>
          <a:p>
            <a:pPr indent="-304800" lvl="0" marL="457200" marR="0" rtl="0" algn="l">
              <a:lnSpc>
                <a:spcPct val="100000"/>
              </a:lnSpc>
              <a:spcBef>
                <a:spcPts val="0"/>
              </a:spcBef>
              <a:spcAft>
                <a:spcPts val="0"/>
              </a:spcAft>
              <a:buSzPts val="1200"/>
              <a:buChar char="⊡"/>
            </a:pPr>
            <a:r>
              <a:rPr lang="en" sz="1200"/>
              <a:t>Text will look smaller so we will have to design for it</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457200" lvl="0" marL="0" marR="0" rtl="0" algn="l">
              <a:lnSpc>
                <a:spcPct val="100000"/>
              </a:lnSpc>
              <a:spcBef>
                <a:spcPts val="0"/>
              </a:spcBef>
              <a:spcAft>
                <a:spcPts val="0"/>
              </a:spcAft>
              <a:buNone/>
            </a:pPr>
            <a:r>
              <a:t/>
            </a:r>
            <a:endParaRPr sz="1200">
              <a:solidFill>
                <a:srgbClr val="0000FF"/>
              </a:solidFill>
            </a:endParaRPr>
          </a:p>
          <a:p>
            <a:pPr indent="45720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Clr>
                <a:srgbClr val="CCCCCC"/>
              </a:buClr>
              <a:buFont typeface="Droid Serif"/>
              <a:buNone/>
            </a:pPr>
            <a:r>
              <a:t/>
            </a:r>
            <a:endParaRPr b="0" i="0" sz="12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1200" u="none" cap="none" strike="noStrike">
              <a:solidFill>
                <a:srgbClr val="434343"/>
              </a:solidFill>
              <a:latin typeface="Droid Serif"/>
              <a:ea typeface="Droid Serif"/>
              <a:cs typeface="Droid Serif"/>
              <a:sym typeface="Droid Serif"/>
            </a:endParaRPr>
          </a:p>
        </p:txBody>
      </p:sp>
      <p:sp>
        <p:nvSpPr>
          <p:cNvPr id="183" name="Google Shape;183;p30"/>
          <p:cNvSpPr txBox="1"/>
          <p:nvPr>
            <p:ph type="title"/>
          </p:nvPr>
        </p:nvSpPr>
        <p:spPr>
          <a:xfrm>
            <a:off x="305535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184" name="Google Shape;184;p30"/>
          <p:cNvPicPr preferRelativeResize="0"/>
          <p:nvPr/>
        </p:nvPicPr>
        <p:blipFill>
          <a:blip r:embed="rId3">
            <a:alphaModFix/>
          </a:blip>
          <a:stretch>
            <a:fillRect/>
          </a:stretch>
        </p:blipFill>
        <p:spPr>
          <a:xfrm>
            <a:off x="5383000" y="379625"/>
            <a:ext cx="3425951" cy="2610475"/>
          </a:xfrm>
          <a:prstGeom prst="rect">
            <a:avLst/>
          </a:prstGeom>
          <a:noFill/>
          <a:ln>
            <a:noFill/>
          </a:ln>
        </p:spPr>
      </p:pic>
      <p:sp>
        <p:nvSpPr>
          <p:cNvPr id="185" name="Google Shape;185;p30"/>
          <p:cNvSpPr txBox="1"/>
          <p:nvPr/>
        </p:nvSpPr>
        <p:spPr>
          <a:xfrm>
            <a:off x="5961125" y="3058700"/>
            <a:ext cx="389400" cy="25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roid Serif"/>
                <a:ea typeface="Droid Serif"/>
                <a:cs typeface="Droid Serif"/>
                <a:sym typeface="Droid Serif"/>
              </a:rPr>
              <a:t>3G</a:t>
            </a:r>
            <a:endParaRPr/>
          </a:p>
        </p:txBody>
      </p:sp>
      <p:sp>
        <p:nvSpPr>
          <p:cNvPr id="186" name="Google Shape;186;p30"/>
          <p:cNvSpPr txBox="1"/>
          <p:nvPr/>
        </p:nvSpPr>
        <p:spPr>
          <a:xfrm>
            <a:off x="7766300" y="3058700"/>
            <a:ext cx="389400" cy="25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roid Serif"/>
                <a:ea typeface="Droid Serif"/>
                <a:cs typeface="Droid Serif"/>
                <a:sym typeface="Droid Serif"/>
              </a:rPr>
              <a:t>4s</a:t>
            </a:r>
            <a:endParaRPr/>
          </a:p>
        </p:txBody>
      </p:sp>
      <p:pic>
        <p:nvPicPr>
          <p:cNvPr id="187" name="Google Shape;187;p30"/>
          <p:cNvPicPr preferRelativeResize="0"/>
          <p:nvPr/>
        </p:nvPicPr>
        <p:blipFill>
          <a:blip r:embed="rId4">
            <a:alphaModFix/>
          </a:blip>
          <a:stretch>
            <a:fillRect/>
          </a:stretch>
        </p:blipFill>
        <p:spPr>
          <a:xfrm>
            <a:off x="618750" y="2835625"/>
            <a:ext cx="4840226" cy="1990875"/>
          </a:xfrm>
          <a:prstGeom prst="rect">
            <a:avLst/>
          </a:prstGeom>
          <a:noFill/>
          <a:ln>
            <a:noFill/>
          </a:ln>
        </p:spPr>
      </p:pic>
      <p:sp>
        <p:nvSpPr>
          <p:cNvPr id="188" name="Google Shape;188;p30"/>
          <p:cNvSpPr txBox="1"/>
          <p:nvPr/>
        </p:nvSpPr>
        <p:spPr>
          <a:xfrm>
            <a:off x="5739350" y="3327700"/>
            <a:ext cx="3069600" cy="14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000"/>
              <a:t>Example:</a:t>
            </a:r>
            <a:endParaRPr i="1" sz="1000"/>
          </a:p>
          <a:p>
            <a:pPr indent="0" lvl="0" marL="0" rtl="0" algn="l">
              <a:spcBef>
                <a:spcPts val="0"/>
              </a:spcBef>
              <a:spcAft>
                <a:spcPts val="0"/>
              </a:spcAft>
              <a:buNone/>
            </a:pPr>
            <a:r>
              <a:rPr i="1" lang="en" sz="1000"/>
              <a:t> You had a line of text that was 30 pixels high on a lower-density screen. The same text mapped to the higher- density screen would now appear twice as small. That means without accounting for this difference, graphics and websites would appear dramatically smaller on newer higher-density displays.</a:t>
            </a:r>
            <a:endParaRPr i="1" sz="1000"/>
          </a:p>
        </p:txBody>
      </p:sp>
    </p:spTree>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idx="1" type="body"/>
          </p:nvPr>
        </p:nvSpPr>
        <p:spPr>
          <a:xfrm>
            <a:off x="566200" y="404725"/>
            <a:ext cx="7783500" cy="1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Design for </a:t>
            </a:r>
            <a:r>
              <a:rPr b="1" lang="en"/>
              <a:t>Screen Density (Considerations)</a:t>
            </a:r>
            <a:endParaRPr b="1"/>
          </a:p>
          <a:p>
            <a:pPr indent="0" lvl="0" marL="0" marR="0" rtl="0" algn="l">
              <a:lnSpc>
                <a:spcPct val="100000"/>
              </a:lnSpc>
              <a:spcBef>
                <a:spcPts val="0"/>
              </a:spcBef>
              <a:spcAft>
                <a:spcPts val="0"/>
              </a:spcAft>
              <a:buNone/>
            </a:pPr>
            <a:r>
              <a:t/>
            </a:r>
            <a:endParaRPr/>
          </a:p>
          <a:p>
            <a:pPr indent="-342900" lvl="0" marL="457200" marR="0" rtl="0" algn="l">
              <a:lnSpc>
                <a:spcPct val="100000"/>
              </a:lnSpc>
              <a:spcBef>
                <a:spcPts val="0"/>
              </a:spcBef>
              <a:spcAft>
                <a:spcPts val="0"/>
              </a:spcAft>
              <a:buSzPts val="1800"/>
              <a:buChar char="⊡"/>
            </a:pPr>
            <a:r>
              <a:rPr lang="en" sz="1800"/>
              <a:t>Use more vector based graphics to reduce raster (can affect load time)</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Can simply use high resolution images and anticipate the evolution of higher density screens that will display images</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Must be </a:t>
            </a:r>
            <a:r>
              <a:rPr lang="en" sz="1800"/>
              <a:t>concerned</a:t>
            </a:r>
            <a:r>
              <a:rPr lang="en" sz="1800"/>
              <a:t> with data being used or downloaded</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Can use </a:t>
            </a:r>
            <a:r>
              <a:rPr lang="en" sz="1800"/>
              <a:t>Modern Pictograms, which are available at (Scale with text no quality issues)</a:t>
            </a:r>
            <a:endParaRPr sz="1800"/>
          </a:p>
          <a:p>
            <a:pPr indent="0" lvl="0" marL="0" marR="0" rtl="0" algn="l">
              <a:lnSpc>
                <a:spcPct val="100000"/>
              </a:lnSpc>
              <a:spcBef>
                <a:spcPts val="0"/>
              </a:spcBef>
              <a:spcAft>
                <a:spcPts val="0"/>
              </a:spcAft>
              <a:buNone/>
            </a:pPr>
            <a:r>
              <a:rPr lang="en" sz="1800" u="sng">
                <a:solidFill>
                  <a:schemeClr val="hlink"/>
                </a:solidFill>
                <a:hlinkClick r:id="rId3"/>
              </a:rPr>
              <a:t>https://www.fontsquirrel.com/fonts/list/find_fonts?q%5Bterm%5D=icons&amp;q%5Bsearch_check%5D=Y</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457200" lvl="0" marL="0" marR="0" rtl="0" algn="l">
              <a:lnSpc>
                <a:spcPct val="100000"/>
              </a:lnSpc>
              <a:spcBef>
                <a:spcPts val="0"/>
              </a:spcBef>
              <a:spcAft>
                <a:spcPts val="0"/>
              </a:spcAft>
              <a:buNone/>
            </a:pPr>
            <a:r>
              <a:t/>
            </a:r>
            <a:endParaRPr sz="1200">
              <a:solidFill>
                <a:srgbClr val="0000FF"/>
              </a:solidFill>
            </a:endParaRPr>
          </a:p>
          <a:p>
            <a:pPr indent="45720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Clr>
                <a:srgbClr val="CCCCCC"/>
              </a:buClr>
              <a:buFont typeface="Droid Serif"/>
              <a:buNone/>
            </a:pPr>
            <a:r>
              <a:t/>
            </a:r>
            <a:endParaRPr b="0" i="0" sz="12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1200" u="none" cap="none" strike="noStrike">
              <a:solidFill>
                <a:srgbClr val="434343"/>
              </a:solidFill>
              <a:latin typeface="Droid Serif"/>
              <a:ea typeface="Droid Serif"/>
              <a:cs typeface="Droid Serif"/>
              <a:sym typeface="Droid Serif"/>
            </a:endParaRPr>
          </a:p>
        </p:txBody>
      </p:sp>
      <p:sp>
        <p:nvSpPr>
          <p:cNvPr id="194" name="Google Shape;194;p31"/>
          <p:cNvSpPr txBox="1"/>
          <p:nvPr>
            <p:ph type="title"/>
          </p:nvPr>
        </p:nvSpPr>
        <p:spPr>
          <a:xfrm>
            <a:off x="3137650" y="9842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idx="1" type="body"/>
          </p:nvPr>
        </p:nvSpPr>
        <p:spPr>
          <a:xfrm>
            <a:off x="603475" y="453425"/>
            <a:ext cx="8174700" cy="82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Modify the fixed layout and make it flexible</a:t>
            </a:r>
            <a:endParaRPr b="1" sz="1800"/>
          </a:p>
          <a:p>
            <a:pPr indent="-350520" lvl="0" marL="457200" marR="0" rtl="0" algn="l">
              <a:lnSpc>
                <a:spcPct val="100000"/>
              </a:lnSpc>
              <a:spcBef>
                <a:spcPts val="0"/>
              </a:spcBef>
              <a:spcAft>
                <a:spcPts val="0"/>
              </a:spcAft>
              <a:buSzPts val="1920"/>
              <a:buChar char="⊡"/>
            </a:pPr>
            <a:r>
              <a:rPr lang="en" sz="1800">
                <a:solidFill>
                  <a:srgbClr val="000000"/>
                </a:solidFill>
              </a:rPr>
              <a:t>Save</a:t>
            </a:r>
            <a:r>
              <a:rPr lang="en" sz="1800">
                <a:solidFill>
                  <a:srgbClr val="0000FF"/>
                </a:solidFill>
              </a:rPr>
              <a:t> fixedlayout.html </a:t>
            </a:r>
            <a:r>
              <a:rPr lang="en" sz="1800">
                <a:solidFill>
                  <a:srgbClr val="000000"/>
                </a:solidFill>
              </a:rPr>
              <a:t>as</a:t>
            </a:r>
            <a:r>
              <a:rPr lang="en" sz="1800">
                <a:solidFill>
                  <a:srgbClr val="0000FF"/>
                </a:solidFill>
              </a:rPr>
              <a:t> </a:t>
            </a:r>
            <a:r>
              <a:rPr lang="en" sz="1800">
                <a:solidFill>
                  <a:srgbClr val="0000FF"/>
                </a:solidFill>
              </a:rPr>
              <a:t>public_html/samples/</a:t>
            </a:r>
            <a:r>
              <a:rPr lang="en" sz="1800">
                <a:solidFill>
                  <a:srgbClr val="0000FF"/>
                </a:solidFill>
              </a:rPr>
              <a:t>flexiblelayout.html</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00"/>
                </a:solidFill>
              </a:rPr>
              <a:t>Save the css page to</a:t>
            </a:r>
            <a:r>
              <a:rPr lang="en" sz="1800">
                <a:solidFill>
                  <a:srgbClr val="0000FF"/>
                </a:solidFill>
              </a:rPr>
              <a:t> public_html/samples/flexiblelayout.css</a:t>
            </a:r>
            <a:endParaRPr sz="1800">
              <a:solidFill>
                <a:srgbClr val="0000FF"/>
              </a:solidFill>
            </a:endParaRPr>
          </a:p>
          <a:p>
            <a:pPr indent="-342900" lvl="0" marL="457200" rtl="0" algn="l">
              <a:spcBef>
                <a:spcPts val="0"/>
              </a:spcBef>
              <a:spcAft>
                <a:spcPts val="0"/>
              </a:spcAft>
              <a:buClr>
                <a:srgbClr val="000000"/>
              </a:buClr>
              <a:buSzPts val="1800"/>
              <a:buChar char="⊡"/>
            </a:pPr>
            <a:r>
              <a:rPr lang="en" sz="1800">
                <a:solidFill>
                  <a:srgbClr val="000000"/>
                </a:solidFill>
              </a:rPr>
              <a:t>Add viewport Meta Tags to HTML and CSS and add % to width on all containers</a:t>
            </a:r>
            <a:endParaRPr sz="1800">
              <a:solidFill>
                <a:srgbClr val="000000"/>
              </a:solidFill>
            </a:endParaRPr>
          </a:p>
          <a:p>
            <a:pPr indent="0" lvl="0" marL="0" marR="0" rtl="0" algn="l">
              <a:lnSpc>
                <a:spcPct val="100000"/>
              </a:lnSpc>
              <a:spcBef>
                <a:spcPts val="0"/>
              </a:spcBef>
              <a:spcAft>
                <a:spcPts val="0"/>
              </a:spcAft>
              <a:buNone/>
            </a:pPr>
            <a:r>
              <a:t/>
            </a:r>
            <a:endParaRPr>
              <a:solidFill>
                <a:srgbClr val="0000FF"/>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200" name="Google Shape;200;p32"/>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201" name="Google Shape;201;p32"/>
          <p:cNvPicPr preferRelativeResize="0"/>
          <p:nvPr/>
        </p:nvPicPr>
        <p:blipFill>
          <a:blip r:embed="rId3">
            <a:alphaModFix/>
          </a:blip>
          <a:stretch>
            <a:fillRect/>
          </a:stretch>
        </p:blipFill>
        <p:spPr>
          <a:xfrm>
            <a:off x="2653875" y="1755825"/>
            <a:ext cx="4944599" cy="3077950"/>
          </a:xfrm>
          <a:prstGeom prst="rect">
            <a:avLst/>
          </a:prstGeom>
          <a:noFill/>
          <a:ln>
            <a:noFill/>
          </a:ln>
        </p:spPr>
      </p:pic>
    </p:spTree>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idx="1" type="body"/>
          </p:nvPr>
        </p:nvSpPr>
        <p:spPr>
          <a:xfrm>
            <a:off x="585216" y="355099"/>
            <a:ext cx="8071200" cy="388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i="0" lang="en" sz="2400" u="none" cap="none" strike="noStrike">
                <a:solidFill>
                  <a:srgbClr val="434343"/>
                </a:solidFill>
                <a:latin typeface="Droid Serif"/>
                <a:ea typeface="Droid Serif"/>
                <a:cs typeface="Droid Serif"/>
                <a:sym typeface="Droid Serif"/>
              </a:rPr>
              <a:t>Media Queries</a:t>
            </a:r>
            <a:endParaRPr/>
          </a:p>
          <a:p>
            <a:pPr indent="0" lvl="0" marL="0" marR="0" rtl="0" algn="l">
              <a:lnSpc>
                <a:spcPct val="100000"/>
              </a:lnSpc>
              <a:spcBef>
                <a:spcPts val="0"/>
              </a:spcBef>
              <a:spcAft>
                <a:spcPts val="0"/>
              </a:spcAft>
              <a:buClr>
                <a:srgbClr val="CCCCCC"/>
              </a:buClr>
              <a:buFont typeface="Droid Serif"/>
              <a:buNone/>
            </a:pPr>
            <a:r>
              <a:t/>
            </a:r>
            <a:endParaRPr b="1" i="0" sz="1400" u="none" cap="none" strike="noStrike">
              <a:solidFill>
                <a:srgbClr val="434343"/>
              </a:solidFill>
              <a:latin typeface="Droid Serif"/>
              <a:ea typeface="Droid Serif"/>
              <a:cs typeface="Droid Serif"/>
              <a:sym typeface="Droid Serif"/>
            </a:endParaRPr>
          </a:p>
          <a:p>
            <a:pPr indent="-205740" lvl="0" marL="457200" marR="0" rtl="0" algn="l">
              <a:lnSpc>
                <a:spcPct val="100000"/>
              </a:lnSpc>
              <a:spcBef>
                <a:spcPts val="0"/>
              </a:spcBef>
              <a:spcAft>
                <a:spcPts val="0"/>
              </a:spcAft>
              <a:buClr>
                <a:srgbClr val="CCCCCC"/>
              </a:buClr>
              <a:buSzPts val="1400"/>
              <a:buFont typeface="Droid Serif"/>
              <a:buChar char="⊡"/>
            </a:pPr>
            <a:r>
              <a:rPr b="0" i="0" lang="en" sz="1400" u="none" cap="none" strike="noStrike">
                <a:solidFill>
                  <a:srgbClr val="434343"/>
                </a:solidFill>
                <a:latin typeface="Droid Serif"/>
                <a:ea typeface="Droid Serif"/>
                <a:cs typeface="Droid Serif"/>
                <a:sym typeface="Droid Serif"/>
              </a:rPr>
              <a:t>Provide the ability to specify different styles for individual browser and device circumstances</a:t>
            </a:r>
            <a:r>
              <a:rPr lang="en" sz="1400"/>
              <a:t>.</a:t>
            </a:r>
            <a:endParaRPr sz="1400"/>
          </a:p>
          <a:p>
            <a:pPr indent="0" lvl="0" marL="228600" marR="0" rtl="0" algn="l">
              <a:lnSpc>
                <a:spcPct val="100000"/>
              </a:lnSpc>
              <a:spcBef>
                <a:spcPts val="0"/>
              </a:spcBef>
              <a:spcAft>
                <a:spcPts val="0"/>
              </a:spcAft>
              <a:buClr>
                <a:srgbClr val="CCCCCC"/>
              </a:buClr>
              <a:buFont typeface="Droid Serif"/>
              <a:buNone/>
            </a:pPr>
            <a:r>
              <a:t/>
            </a:r>
            <a:endParaRPr b="0" i="0" sz="1400" u="none" cap="none" strike="noStrike">
              <a:solidFill>
                <a:srgbClr val="434343"/>
              </a:solidFill>
              <a:latin typeface="Droid Serif"/>
              <a:ea typeface="Droid Serif"/>
              <a:cs typeface="Droid Serif"/>
              <a:sym typeface="Droid Serif"/>
            </a:endParaRPr>
          </a:p>
          <a:p>
            <a:pPr indent="-205740" lvl="0" marL="457200" marR="0" rtl="0" algn="l">
              <a:lnSpc>
                <a:spcPct val="100000"/>
              </a:lnSpc>
              <a:spcBef>
                <a:spcPts val="0"/>
              </a:spcBef>
              <a:spcAft>
                <a:spcPts val="0"/>
              </a:spcAft>
              <a:buClr>
                <a:srgbClr val="CCCCCC"/>
              </a:buClr>
              <a:buSzPts val="1400"/>
              <a:buFont typeface="Droid Serif"/>
              <a:buChar char="⊡"/>
            </a:pPr>
            <a:r>
              <a:rPr lang="en" sz="1400"/>
              <a:t>Specify t</a:t>
            </a:r>
            <a:r>
              <a:rPr b="0" i="0" lang="en" sz="1400" u="none" cap="none" strike="noStrike">
                <a:solidFill>
                  <a:srgbClr val="434343"/>
                </a:solidFill>
                <a:latin typeface="Droid Serif"/>
                <a:ea typeface="Droid Serif"/>
                <a:cs typeface="Droid Serif"/>
                <a:sym typeface="Droid Serif"/>
              </a:rPr>
              <a:t>he width of the viewport or device orientation</a:t>
            </a:r>
            <a:r>
              <a:rPr lang="en" sz="1400"/>
              <a:t>.</a:t>
            </a:r>
            <a:endParaRPr b="0" i="0" sz="14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None/>
            </a:pPr>
            <a:r>
              <a:t/>
            </a:r>
            <a:endParaRPr sz="1400"/>
          </a:p>
          <a:p>
            <a:pPr indent="-205740" lvl="0" marL="457200" marR="0" rtl="0" algn="l">
              <a:lnSpc>
                <a:spcPct val="100000"/>
              </a:lnSpc>
              <a:spcBef>
                <a:spcPts val="0"/>
              </a:spcBef>
              <a:spcAft>
                <a:spcPts val="0"/>
              </a:spcAft>
              <a:buClr>
                <a:srgbClr val="CCCCCC"/>
              </a:buClr>
              <a:buSzPts val="1400"/>
              <a:buFont typeface="Droid Serif"/>
              <a:buChar char="⊡"/>
            </a:pPr>
            <a:r>
              <a:rPr lang="en" sz="1400"/>
              <a:t>Media queries allow you to filter which styles are applied based upon the media query. </a:t>
            </a:r>
            <a:endParaRPr sz="1400"/>
          </a:p>
          <a:p>
            <a:pPr indent="25400" lvl="1" marL="457200" marR="0" rtl="0" algn="l">
              <a:lnSpc>
                <a:spcPct val="100000"/>
              </a:lnSpc>
              <a:spcBef>
                <a:spcPts val="0"/>
              </a:spcBef>
              <a:spcAft>
                <a:spcPts val="0"/>
              </a:spcAft>
              <a:buClr>
                <a:srgbClr val="0000FF"/>
              </a:buClr>
              <a:buSzPts val="1400"/>
              <a:buChar char="□"/>
            </a:pPr>
            <a:r>
              <a:rPr lang="en" sz="1400">
                <a:solidFill>
                  <a:srgbClr val="0000FF"/>
                </a:solidFill>
              </a:rPr>
              <a:t>If these conditions are met, the styles contained within it are served.</a:t>
            </a:r>
            <a:endParaRPr sz="1400">
              <a:solidFill>
                <a:srgbClr val="0000FF"/>
              </a:solidFill>
            </a:endParaRPr>
          </a:p>
          <a:p>
            <a:pPr indent="25400" lvl="1" marL="457200" marR="0" rtl="0" algn="l">
              <a:lnSpc>
                <a:spcPct val="100000"/>
              </a:lnSpc>
              <a:spcBef>
                <a:spcPts val="0"/>
              </a:spcBef>
              <a:spcAft>
                <a:spcPts val="0"/>
              </a:spcAft>
              <a:buClr>
                <a:srgbClr val="0000FF"/>
              </a:buClr>
              <a:buSzPts val="1400"/>
              <a:buChar char="□"/>
            </a:pPr>
            <a:r>
              <a:rPr lang="en" sz="1400">
                <a:solidFill>
                  <a:srgbClr val="0000FF"/>
                </a:solidFill>
              </a:rPr>
              <a:t>If these conditions are not met, they are not served.</a:t>
            </a:r>
            <a:endParaRPr sz="1400">
              <a:solidFill>
                <a:srgbClr val="0000FF"/>
              </a:solidFill>
            </a:endParaRPr>
          </a:p>
          <a:p>
            <a:pPr indent="25400" lvl="1" marL="457200" marR="0" rtl="0" algn="l">
              <a:lnSpc>
                <a:spcPct val="100000"/>
              </a:lnSpc>
              <a:spcBef>
                <a:spcPts val="0"/>
              </a:spcBef>
              <a:spcAft>
                <a:spcPts val="0"/>
              </a:spcAft>
              <a:buClr>
                <a:srgbClr val="0000FF"/>
              </a:buClr>
              <a:buSzPts val="1400"/>
              <a:buChar char="□"/>
            </a:pPr>
            <a:r>
              <a:rPr lang="en" sz="1400">
                <a:solidFill>
                  <a:srgbClr val="0000FF"/>
                </a:solidFill>
              </a:rPr>
              <a:t>Uses Min and Max which will freeze layout if outside those sizes</a:t>
            </a:r>
            <a:endParaRPr sz="1400">
              <a:solidFill>
                <a:srgbClr val="0000FF"/>
              </a:solidFill>
            </a:endParaRPr>
          </a:p>
          <a:p>
            <a:pPr indent="-116840" lvl="0" marL="457200" marR="0" rtl="0" algn="l">
              <a:lnSpc>
                <a:spcPct val="100000"/>
              </a:lnSpc>
              <a:spcBef>
                <a:spcPts val="0"/>
              </a:spcBef>
              <a:spcAft>
                <a:spcPts val="0"/>
              </a:spcAft>
              <a:buClr>
                <a:srgbClr val="CCCCCC"/>
              </a:buClr>
              <a:buSzPts val="1760"/>
              <a:buFont typeface="Droid Serif"/>
              <a:buNone/>
            </a:pPr>
            <a:r>
              <a:t/>
            </a:r>
            <a:endParaRPr b="0" i="0" sz="1400" u="none" cap="none" strike="noStrike">
              <a:solidFill>
                <a:srgbClr val="434343"/>
              </a:solidFill>
              <a:latin typeface="Droid Serif"/>
              <a:ea typeface="Droid Serif"/>
              <a:cs typeface="Droid Serif"/>
              <a:sym typeface="Droid Serif"/>
            </a:endParaRPr>
          </a:p>
          <a:p>
            <a:pPr indent="-205740" lvl="0" marL="457200" marR="0" rtl="0" algn="l">
              <a:lnSpc>
                <a:spcPct val="100000"/>
              </a:lnSpc>
              <a:spcBef>
                <a:spcPts val="0"/>
              </a:spcBef>
              <a:spcAft>
                <a:spcPts val="0"/>
              </a:spcAft>
              <a:buClr>
                <a:srgbClr val="CCCCCC"/>
              </a:buClr>
              <a:buSzPts val="1400"/>
              <a:buFont typeface="Droid Serif"/>
              <a:buChar char="⊡"/>
            </a:pPr>
            <a:r>
              <a:rPr b="0" i="0" lang="en" sz="1400" u="none" cap="none" strike="noStrike">
                <a:solidFill>
                  <a:srgbClr val="434343"/>
                </a:solidFill>
                <a:latin typeface="Droid Serif"/>
                <a:ea typeface="Droid Serif"/>
                <a:cs typeface="Droid Serif"/>
                <a:sym typeface="Droid Serif"/>
              </a:rPr>
              <a:t>Generally speaking it is recommend to use the @media rule inside of an existing stylesheet to avoid any additional HTTP requests.</a:t>
            </a:r>
            <a:endParaRPr b="0" i="0" sz="14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None/>
            </a:pPr>
            <a:r>
              <a:t/>
            </a:r>
            <a:endParaRPr sz="1400"/>
          </a:p>
          <a:p>
            <a:pPr indent="-205740" lvl="0" marL="457200" marR="0" rtl="0" algn="l">
              <a:lnSpc>
                <a:spcPct val="100000"/>
              </a:lnSpc>
              <a:spcBef>
                <a:spcPts val="0"/>
              </a:spcBef>
              <a:spcAft>
                <a:spcPts val="0"/>
              </a:spcAft>
              <a:buClr>
                <a:srgbClr val="CCCCCC"/>
              </a:buClr>
              <a:buSzPts val="1400"/>
              <a:buFont typeface="Droid Serif"/>
              <a:buChar char="⊡"/>
            </a:pPr>
            <a:r>
              <a:rPr lang="en" sz="1400"/>
              <a:t>Firefox has a nice built in tool to assist  with sizing under Tools + Web Developer + Responsive Design Mode</a:t>
            </a:r>
            <a:endParaRPr sz="1400"/>
          </a:p>
          <a:p>
            <a:pPr indent="0" lvl="0" marL="22860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p:txBody>
      </p:sp>
      <p:sp>
        <p:nvSpPr>
          <p:cNvPr id="207" name="Google Shape;207;p33"/>
          <p:cNvSpPr txBox="1"/>
          <p:nvPr>
            <p:ph type="title"/>
          </p:nvPr>
        </p:nvSpPr>
        <p:spPr>
          <a:xfrm>
            <a:off x="3055300" y="91575"/>
            <a:ext cx="3033300" cy="464699"/>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idx="1" type="body"/>
          </p:nvPr>
        </p:nvSpPr>
        <p:spPr>
          <a:xfrm>
            <a:off x="646441" y="588274"/>
            <a:ext cx="8071200" cy="388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i="0" lang="en" sz="2400" u="none" cap="none" strike="noStrike">
                <a:solidFill>
                  <a:srgbClr val="434343"/>
                </a:solidFill>
                <a:latin typeface="Droid Serif"/>
                <a:ea typeface="Droid Serif"/>
                <a:cs typeface="Droid Serif"/>
                <a:sym typeface="Droid Serif"/>
              </a:rPr>
              <a:t>Common media types that can be defined</a:t>
            </a:r>
            <a:endParaRPr b="1" i="0" sz="2400" u="none" cap="none" strike="noStrike">
              <a:solidFill>
                <a:srgbClr val="434343"/>
              </a:solidFill>
              <a:latin typeface="Droid Serif"/>
              <a:ea typeface="Droid Serif"/>
              <a:cs typeface="Droid Serif"/>
              <a:sym typeface="Droid Serif"/>
            </a:endParaRPr>
          </a:p>
          <a:p>
            <a:pPr indent="-228600" lvl="0" marL="457200" marR="0" rtl="0" algn="l">
              <a:lnSpc>
                <a:spcPct val="100000"/>
              </a:lnSpc>
              <a:spcBef>
                <a:spcPts val="0"/>
              </a:spcBef>
              <a:spcAft>
                <a:spcPts val="0"/>
              </a:spcAft>
              <a:buClr>
                <a:srgbClr val="CCCCCC"/>
              </a:buClr>
              <a:buSzPts val="1600"/>
              <a:buFont typeface="Droid Serif"/>
              <a:buChar char="⊡"/>
            </a:pPr>
            <a:r>
              <a:rPr b="0" i="0" lang="en" sz="2000" u="none" cap="none" strike="noStrike">
                <a:solidFill>
                  <a:srgbClr val="434343"/>
                </a:solidFill>
                <a:latin typeface="Droid Serif"/>
                <a:ea typeface="Droid Serif"/>
                <a:cs typeface="Droid Serif"/>
                <a:sym typeface="Droid Serif"/>
              </a:rPr>
              <a:t>all</a:t>
            </a:r>
            <a:endParaRPr/>
          </a:p>
          <a:p>
            <a:pPr indent="-127000" lvl="0" marL="457200" marR="0" rtl="0" algn="l">
              <a:lnSpc>
                <a:spcPct val="100000"/>
              </a:lnSpc>
              <a:spcBef>
                <a:spcPts val="0"/>
              </a:spcBef>
              <a:spcAft>
                <a:spcPts val="0"/>
              </a:spcAft>
              <a:buClr>
                <a:srgbClr val="CCCCCC"/>
              </a:buClr>
              <a:buSzPts val="1600"/>
              <a:buFont typeface="Droid Serif"/>
              <a:buNone/>
            </a:pPr>
            <a:r>
              <a:t/>
            </a:r>
            <a:endParaRPr b="0" i="0" sz="2000" u="none" cap="none" strike="noStrike">
              <a:solidFill>
                <a:srgbClr val="434343"/>
              </a:solidFill>
              <a:latin typeface="Droid Serif"/>
              <a:ea typeface="Droid Serif"/>
              <a:cs typeface="Droid Serif"/>
              <a:sym typeface="Droid Serif"/>
            </a:endParaRPr>
          </a:p>
          <a:p>
            <a:pPr indent="-228600" lvl="0" marL="457200" marR="0" rtl="0" algn="l">
              <a:lnSpc>
                <a:spcPct val="100000"/>
              </a:lnSpc>
              <a:spcBef>
                <a:spcPts val="0"/>
              </a:spcBef>
              <a:spcAft>
                <a:spcPts val="0"/>
              </a:spcAft>
              <a:buClr>
                <a:srgbClr val="CCCCCC"/>
              </a:buClr>
              <a:buSzPts val="1600"/>
              <a:buFont typeface="Droid Serif"/>
              <a:buChar char="⊡"/>
            </a:pPr>
            <a:r>
              <a:rPr b="0" i="0" lang="en" sz="2000" u="none" cap="none" strike="noStrike">
                <a:solidFill>
                  <a:srgbClr val="434343"/>
                </a:solidFill>
                <a:latin typeface="Droid Serif"/>
                <a:ea typeface="Droid Serif"/>
                <a:cs typeface="Droid Serif"/>
                <a:sym typeface="Droid Serif"/>
              </a:rPr>
              <a:t>screen</a:t>
            </a:r>
            <a:endParaRPr/>
          </a:p>
          <a:p>
            <a:pPr indent="-127000" lvl="0" marL="457200" marR="0" rtl="0" algn="l">
              <a:lnSpc>
                <a:spcPct val="100000"/>
              </a:lnSpc>
              <a:spcBef>
                <a:spcPts val="0"/>
              </a:spcBef>
              <a:spcAft>
                <a:spcPts val="0"/>
              </a:spcAft>
              <a:buClr>
                <a:srgbClr val="CCCCCC"/>
              </a:buClr>
              <a:buSzPts val="1600"/>
              <a:buFont typeface="Droid Serif"/>
              <a:buNone/>
            </a:pPr>
            <a:r>
              <a:t/>
            </a:r>
            <a:endParaRPr b="0" i="0" sz="2000" u="none" cap="none" strike="noStrike">
              <a:solidFill>
                <a:srgbClr val="434343"/>
              </a:solidFill>
              <a:latin typeface="Droid Serif"/>
              <a:ea typeface="Droid Serif"/>
              <a:cs typeface="Droid Serif"/>
              <a:sym typeface="Droid Serif"/>
            </a:endParaRPr>
          </a:p>
          <a:p>
            <a:pPr indent="-228600" lvl="0" marL="457200" marR="0" rtl="0" algn="l">
              <a:lnSpc>
                <a:spcPct val="100000"/>
              </a:lnSpc>
              <a:spcBef>
                <a:spcPts val="0"/>
              </a:spcBef>
              <a:spcAft>
                <a:spcPts val="0"/>
              </a:spcAft>
              <a:buClr>
                <a:srgbClr val="CCCCCC"/>
              </a:buClr>
              <a:buSzPts val="1600"/>
              <a:buFont typeface="Droid Serif"/>
              <a:buChar char="⊡"/>
            </a:pPr>
            <a:r>
              <a:rPr b="0" i="0" lang="en" sz="2000" u="none" cap="none" strike="noStrike">
                <a:solidFill>
                  <a:srgbClr val="434343"/>
                </a:solidFill>
                <a:latin typeface="Droid Serif"/>
                <a:ea typeface="Droid Serif"/>
                <a:cs typeface="Droid Serif"/>
                <a:sym typeface="Droid Serif"/>
              </a:rPr>
              <a:t>print</a:t>
            </a:r>
            <a:endParaRPr/>
          </a:p>
          <a:p>
            <a:pPr indent="-127000" lvl="0" marL="457200" marR="0" rtl="0" algn="l">
              <a:lnSpc>
                <a:spcPct val="100000"/>
              </a:lnSpc>
              <a:spcBef>
                <a:spcPts val="0"/>
              </a:spcBef>
              <a:spcAft>
                <a:spcPts val="0"/>
              </a:spcAft>
              <a:buClr>
                <a:srgbClr val="CCCCCC"/>
              </a:buClr>
              <a:buSzPts val="1600"/>
              <a:buFont typeface="Droid Serif"/>
              <a:buNone/>
            </a:pPr>
            <a:r>
              <a:t/>
            </a:r>
            <a:endParaRPr b="0" i="0" sz="2000" u="none" cap="none" strike="noStrike">
              <a:solidFill>
                <a:srgbClr val="434343"/>
              </a:solidFill>
              <a:latin typeface="Droid Serif"/>
              <a:ea typeface="Droid Serif"/>
              <a:cs typeface="Droid Serif"/>
              <a:sym typeface="Droid Serif"/>
            </a:endParaRPr>
          </a:p>
          <a:p>
            <a:pPr indent="-228600" lvl="0" marL="457200" marR="0" rtl="0" algn="l">
              <a:lnSpc>
                <a:spcPct val="100000"/>
              </a:lnSpc>
              <a:spcBef>
                <a:spcPts val="0"/>
              </a:spcBef>
              <a:spcAft>
                <a:spcPts val="0"/>
              </a:spcAft>
              <a:buClr>
                <a:srgbClr val="CCCCCC"/>
              </a:buClr>
              <a:buSzPts val="1600"/>
              <a:buFont typeface="Droid Serif"/>
              <a:buChar char="⊡"/>
            </a:pPr>
            <a:r>
              <a:rPr b="0" i="0" lang="en" sz="2000" u="none" cap="none" strike="noStrike">
                <a:solidFill>
                  <a:srgbClr val="434343"/>
                </a:solidFill>
                <a:latin typeface="Droid Serif"/>
                <a:ea typeface="Droid Serif"/>
                <a:cs typeface="Droid Serif"/>
                <a:sym typeface="Droid Serif"/>
              </a:rPr>
              <a:t>tv</a:t>
            </a:r>
            <a:endParaRPr b="0" i="0" sz="2000" u="none" cap="none" strike="noStrike">
              <a:solidFill>
                <a:srgbClr val="434343"/>
              </a:solidFill>
              <a:latin typeface="Droid Serif"/>
              <a:ea typeface="Droid Serif"/>
              <a:cs typeface="Droid Serif"/>
              <a:sym typeface="Droid Serif"/>
            </a:endParaRPr>
          </a:p>
          <a:p>
            <a:pPr indent="-127000" lvl="0" marL="457200" marR="0" rtl="0" algn="l">
              <a:lnSpc>
                <a:spcPct val="100000"/>
              </a:lnSpc>
              <a:spcBef>
                <a:spcPts val="0"/>
              </a:spcBef>
              <a:spcAft>
                <a:spcPts val="0"/>
              </a:spcAft>
              <a:buClr>
                <a:srgbClr val="CCCCCC"/>
              </a:buClr>
              <a:buSzPts val="1600"/>
              <a:buFont typeface="Droid Serif"/>
              <a:buNone/>
            </a:pPr>
            <a:r>
              <a:t/>
            </a:r>
            <a:endParaRPr b="0" i="0" sz="2000" u="none" cap="none" strike="noStrike">
              <a:solidFill>
                <a:srgbClr val="434343"/>
              </a:solidFill>
              <a:latin typeface="Droid Serif"/>
              <a:ea typeface="Droid Serif"/>
              <a:cs typeface="Droid Serif"/>
              <a:sym typeface="Droid Serif"/>
            </a:endParaRPr>
          </a:p>
          <a:p>
            <a:pPr indent="-228600" lvl="0" marL="457200" marR="0" rtl="0" algn="l">
              <a:lnSpc>
                <a:spcPct val="100000"/>
              </a:lnSpc>
              <a:spcBef>
                <a:spcPts val="0"/>
              </a:spcBef>
              <a:spcAft>
                <a:spcPts val="0"/>
              </a:spcAft>
              <a:buClr>
                <a:srgbClr val="CCCCCC"/>
              </a:buClr>
              <a:buSzPts val="1600"/>
              <a:buFont typeface="Droid Serif"/>
              <a:buChar char="⊡"/>
            </a:pPr>
            <a:r>
              <a:rPr b="0" i="0" lang="en" sz="2000" u="none" cap="none" strike="noStrike">
                <a:solidFill>
                  <a:srgbClr val="434343"/>
                </a:solidFill>
                <a:latin typeface="Droid Serif"/>
                <a:ea typeface="Droid Serif"/>
                <a:cs typeface="Droid Serif"/>
                <a:sym typeface="Droid Serif"/>
              </a:rPr>
              <a:t>braille</a:t>
            </a:r>
            <a:endParaRPr/>
          </a:p>
          <a:p>
            <a:pPr indent="-127000" lvl="0" marL="457200" marR="0" rtl="0" algn="l">
              <a:lnSpc>
                <a:spcPct val="100000"/>
              </a:lnSpc>
              <a:spcBef>
                <a:spcPts val="0"/>
              </a:spcBef>
              <a:spcAft>
                <a:spcPts val="0"/>
              </a:spcAft>
              <a:buClr>
                <a:srgbClr val="CCCCCC"/>
              </a:buClr>
              <a:buSzPts val="1600"/>
              <a:buFont typeface="Droid Serif"/>
              <a:buNone/>
            </a:pPr>
            <a:r>
              <a:t/>
            </a:r>
            <a:endParaRPr b="0" i="0" sz="2000" u="none" cap="none" strike="noStrike">
              <a:solidFill>
                <a:srgbClr val="434343"/>
              </a:solidFill>
              <a:latin typeface="Droid Serif"/>
              <a:ea typeface="Droid Serif"/>
              <a:cs typeface="Droid Serif"/>
              <a:sym typeface="Droid Serif"/>
            </a:endParaRPr>
          </a:p>
          <a:p>
            <a:pPr indent="-228600" lvl="0" marL="457200" marR="0" rtl="0" algn="l">
              <a:lnSpc>
                <a:spcPct val="100000"/>
              </a:lnSpc>
              <a:spcBef>
                <a:spcPts val="0"/>
              </a:spcBef>
              <a:spcAft>
                <a:spcPts val="0"/>
              </a:spcAft>
              <a:buClr>
                <a:srgbClr val="CCCCCC"/>
              </a:buClr>
              <a:buSzPts val="1600"/>
              <a:buFont typeface="Droid Serif"/>
              <a:buChar char="⊡"/>
            </a:pPr>
            <a:r>
              <a:rPr b="0" i="0" lang="en" sz="2000" u="none" cap="none" strike="noStrike">
                <a:solidFill>
                  <a:srgbClr val="434343"/>
                </a:solidFill>
                <a:latin typeface="Droid Serif"/>
                <a:ea typeface="Droid Serif"/>
                <a:cs typeface="Droid Serif"/>
                <a:sym typeface="Droid Serif"/>
              </a:rPr>
              <a:t>3d-glasses (HTML5)</a:t>
            </a:r>
            <a:endParaRPr/>
          </a:p>
          <a:p>
            <a:pPr indent="0" lvl="0" marL="228600" marR="0" rtl="0" algn="l">
              <a:lnSpc>
                <a:spcPct val="100000"/>
              </a:lnSpc>
              <a:spcBef>
                <a:spcPts val="0"/>
              </a:spcBef>
              <a:spcAft>
                <a:spcPts val="0"/>
              </a:spcAft>
              <a:buClr>
                <a:srgbClr val="CCCCCC"/>
              </a:buClr>
              <a:buFont typeface="Droid Serif"/>
              <a:buNone/>
            </a:pPr>
            <a:r>
              <a:t/>
            </a:r>
            <a:endParaRPr b="0" i="0" sz="2200" u="none" cap="none" strike="noStrike">
              <a:solidFill>
                <a:srgbClr val="434343"/>
              </a:solidFill>
              <a:latin typeface="Droid Serif"/>
              <a:ea typeface="Droid Serif"/>
              <a:cs typeface="Droid Serif"/>
              <a:sym typeface="Droid Serif"/>
            </a:endParaRPr>
          </a:p>
        </p:txBody>
      </p:sp>
      <p:sp>
        <p:nvSpPr>
          <p:cNvPr id="213" name="Google Shape;213;p34"/>
          <p:cNvSpPr txBox="1"/>
          <p:nvPr>
            <p:ph type="title"/>
          </p:nvPr>
        </p:nvSpPr>
        <p:spPr>
          <a:xfrm>
            <a:off x="3055300" y="91575"/>
            <a:ext cx="3033300" cy="464699"/>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214" name="Google Shape;214;p34"/>
          <p:cNvPicPr preferRelativeResize="0"/>
          <p:nvPr/>
        </p:nvPicPr>
        <p:blipFill>
          <a:blip r:embed="rId3">
            <a:alphaModFix/>
          </a:blip>
          <a:stretch>
            <a:fillRect/>
          </a:stretch>
        </p:blipFill>
        <p:spPr>
          <a:xfrm>
            <a:off x="2119125" y="2522375"/>
            <a:ext cx="6598524" cy="518350"/>
          </a:xfrm>
          <a:prstGeom prst="rect">
            <a:avLst/>
          </a:prstGeom>
          <a:noFill/>
          <a:ln>
            <a:noFill/>
          </a:ln>
        </p:spPr>
      </p:pic>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5"/>
          <p:cNvSpPr txBox="1"/>
          <p:nvPr>
            <p:ph idx="1" type="body"/>
          </p:nvPr>
        </p:nvSpPr>
        <p:spPr>
          <a:xfrm>
            <a:off x="457050" y="719025"/>
            <a:ext cx="8192700" cy="329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i="0" lang="en" sz="1400" u="none" cap="none" strike="noStrike">
                <a:solidFill>
                  <a:srgbClr val="434343"/>
                </a:solidFill>
                <a:latin typeface="Consolas"/>
                <a:ea typeface="Consolas"/>
                <a:cs typeface="Consolas"/>
                <a:sym typeface="Consolas"/>
              </a:rPr>
              <a:t>Logical operators in media queries help build powerful expressions,and includ</a:t>
            </a:r>
            <a:r>
              <a:rPr lang="en" sz="1400">
                <a:latin typeface="Consolas"/>
                <a:ea typeface="Consolas"/>
                <a:cs typeface="Consolas"/>
                <a:sym typeface="Consolas"/>
              </a:rPr>
              <a:t>e</a:t>
            </a:r>
            <a:r>
              <a:rPr i="0" lang="en" sz="1400" u="none" cap="none" strike="noStrike">
                <a:solidFill>
                  <a:srgbClr val="434343"/>
                </a:solidFill>
                <a:latin typeface="Consolas"/>
                <a:ea typeface="Consolas"/>
                <a:cs typeface="Consolas"/>
                <a:sym typeface="Consolas"/>
              </a:rPr>
              <a:t> </a:t>
            </a:r>
            <a:r>
              <a:rPr i="0" lang="en" sz="1400" u="sng" cap="none" strike="noStrike">
                <a:solidFill>
                  <a:srgbClr val="434343"/>
                </a:solidFill>
                <a:latin typeface="Consolas"/>
                <a:ea typeface="Consolas"/>
                <a:cs typeface="Consolas"/>
                <a:sym typeface="Consolas"/>
              </a:rPr>
              <a:t>and</a:t>
            </a:r>
            <a:r>
              <a:rPr i="0" lang="en" sz="1400" u="none" cap="none" strike="noStrike">
                <a:solidFill>
                  <a:srgbClr val="434343"/>
                </a:solidFill>
                <a:latin typeface="Consolas"/>
                <a:ea typeface="Consolas"/>
                <a:cs typeface="Consolas"/>
                <a:sym typeface="Consolas"/>
              </a:rPr>
              <a:t>, </a:t>
            </a:r>
            <a:r>
              <a:rPr i="1" lang="en" sz="1400" u="sng" cap="none" strike="noStrike">
                <a:solidFill>
                  <a:srgbClr val="434343"/>
                </a:solidFill>
                <a:latin typeface="Consolas"/>
                <a:ea typeface="Consolas"/>
                <a:cs typeface="Consolas"/>
                <a:sym typeface="Consolas"/>
              </a:rPr>
              <a:t>not</a:t>
            </a:r>
            <a:r>
              <a:rPr i="0" lang="en" sz="1400" u="none" cap="none" strike="noStrike">
                <a:solidFill>
                  <a:srgbClr val="434343"/>
                </a:solidFill>
                <a:latin typeface="Consolas"/>
                <a:ea typeface="Consolas"/>
                <a:cs typeface="Consolas"/>
                <a:sym typeface="Consolas"/>
              </a:rPr>
              <a:t>, </a:t>
            </a:r>
            <a:r>
              <a:rPr i="0" lang="en" sz="1400" u="sng" cap="none" strike="noStrike">
                <a:solidFill>
                  <a:srgbClr val="434343"/>
                </a:solidFill>
                <a:latin typeface="Consolas"/>
                <a:ea typeface="Consolas"/>
                <a:cs typeface="Consolas"/>
                <a:sym typeface="Consolas"/>
              </a:rPr>
              <a:t>all</a:t>
            </a:r>
            <a:r>
              <a:rPr i="0" lang="en" sz="1400" u="none" cap="none" strike="noStrike">
                <a:solidFill>
                  <a:srgbClr val="434343"/>
                </a:solidFill>
                <a:latin typeface="Consolas"/>
                <a:ea typeface="Consolas"/>
                <a:cs typeface="Consolas"/>
                <a:sym typeface="Consolas"/>
              </a:rPr>
              <a:t>, </a:t>
            </a:r>
            <a:r>
              <a:rPr i="1" lang="en" sz="1400" u="sng" cap="none" strike="noStrike">
                <a:solidFill>
                  <a:srgbClr val="434343"/>
                </a:solidFill>
                <a:latin typeface="Consolas"/>
                <a:ea typeface="Consolas"/>
                <a:cs typeface="Consolas"/>
                <a:sym typeface="Consolas"/>
              </a:rPr>
              <a:t>and</a:t>
            </a:r>
            <a:r>
              <a:rPr i="0" lang="en" sz="1400" u="none" cap="none" strike="noStrike">
                <a:solidFill>
                  <a:srgbClr val="434343"/>
                </a:solidFill>
                <a:latin typeface="Consolas"/>
                <a:ea typeface="Consolas"/>
                <a:cs typeface="Consolas"/>
                <a:sym typeface="Consolas"/>
              </a:rPr>
              <a:t> </a:t>
            </a:r>
            <a:r>
              <a:rPr i="1" lang="en" sz="1400" u="sng" cap="none" strike="noStrike">
                <a:solidFill>
                  <a:srgbClr val="434343"/>
                </a:solidFill>
                <a:latin typeface="Consolas"/>
                <a:ea typeface="Consolas"/>
                <a:cs typeface="Consolas"/>
                <a:sym typeface="Consolas"/>
              </a:rPr>
              <a:t>only</a:t>
            </a:r>
            <a:r>
              <a:rPr i="0" lang="en" sz="1400" u="none" cap="none" strike="noStrike">
                <a:solidFill>
                  <a:srgbClr val="434343"/>
                </a:solidFill>
                <a:latin typeface="Consolas"/>
                <a:ea typeface="Consolas"/>
                <a:cs typeface="Consolas"/>
                <a:sym typeface="Consolas"/>
              </a:rPr>
              <a:t>. If </a:t>
            </a:r>
            <a:r>
              <a:rPr lang="en" sz="1400">
                <a:latin typeface="Consolas"/>
                <a:ea typeface="Consolas"/>
                <a:cs typeface="Consolas"/>
                <a:sym typeface="Consolas"/>
              </a:rPr>
              <a:t>no media type</a:t>
            </a:r>
            <a:r>
              <a:rPr i="0" lang="en" sz="1400" u="none" cap="none" strike="noStrike">
                <a:solidFill>
                  <a:srgbClr val="434343"/>
                </a:solidFill>
                <a:latin typeface="Consolas"/>
                <a:ea typeface="Consolas"/>
                <a:cs typeface="Consolas"/>
                <a:sym typeface="Consolas"/>
              </a:rPr>
              <a:t> is declared </a:t>
            </a:r>
            <a:r>
              <a:rPr lang="en" sz="1400">
                <a:solidFill>
                  <a:srgbClr val="0000FF"/>
                </a:solidFill>
                <a:latin typeface="Consolas"/>
                <a:ea typeface="Consolas"/>
                <a:cs typeface="Consolas"/>
                <a:sym typeface="Consolas"/>
              </a:rPr>
              <a:t>“</a:t>
            </a:r>
            <a:r>
              <a:rPr i="0" lang="en" sz="1400" u="none" cap="none" strike="noStrike">
                <a:solidFill>
                  <a:srgbClr val="0000FF"/>
                </a:solidFill>
                <a:latin typeface="Consolas"/>
                <a:ea typeface="Consolas"/>
                <a:cs typeface="Consolas"/>
                <a:sym typeface="Consolas"/>
              </a:rPr>
              <a:t>all</a:t>
            </a:r>
            <a:r>
              <a:rPr lang="en" sz="1400">
                <a:solidFill>
                  <a:srgbClr val="0000FF"/>
                </a:solidFill>
                <a:latin typeface="Consolas"/>
                <a:ea typeface="Consolas"/>
                <a:cs typeface="Consolas"/>
                <a:sym typeface="Consolas"/>
              </a:rPr>
              <a:t>”</a:t>
            </a:r>
            <a:r>
              <a:rPr i="0" lang="en" sz="1400" u="none" cap="none" strike="noStrike">
                <a:solidFill>
                  <a:srgbClr val="434343"/>
                </a:solidFill>
                <a:latin typeface="Consolas"/>
                <a:ea typeface="Consolas"/>
                <a:cs typeface="Consolas"/>
                <a:sym typeface="Consolas"/>
              </a:rPr>
              <a:t> is the default.</a:t>
            </a:r>
            <a:endParaRPr i="0" sz="14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CCCCCC"/>
              </a:buClr>
              <a:buFont typeface="Droid Serif"/>
              <a:buNone/>
            </a:pPr>
            <a:r>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CCCCCC"/>
              </a:buClr>
              <a:buFont typeface="Droid Serif"/>
              <a:buNone/>
            </a:pPr>
            <a:r>
              <a:rPr lang="en" sz="1400">
                <a:solidFill>
                  <a:srgbClr val="000000"/>
                </a:solidFill>
                <a:latin typeface="Consolas"/>
                <a:ea typeface="Consolas"/>
                <a:cs typeface="Consolas"/>
                <a:sym typeface="Consolas"/>
              </a:rPr>
              <a:t>In CSS Sheet:</a:t>
            </a:r>
            <a:r>
              <a:rPr lang="en" sz="1400">
                <a:solidFill>
                  <a:srgbClr val="0000FF"/>
                </a:solidFill>
                <a:latin typeface="Consolas"/>
                <a:ea typeface="Consolas"/>
                <a:cs typeface="Consolas"/>
                <a:sym typeface="Consolas"/>
              </a:rPr>
              <a:t> </a:t>
            </a:r>
            <a:r>
              <a:rPr i="0" lang="en" sz="1400" u="none" cap="none" strike="noStrike">
                <a:solidFill>
                  <a:srgbClr val="0000FF"/>
                </a:solidFill>
                <a:latin typeface="Consolas"/>
                <a:ea typeface="Consolas"/>
                <a:cs typeface="Consolas"/>
                <a:sym typeface="Consolas"/>
              </a:rPr>
              <a:t>@media all and (min-width: 320px) and (max-width: 780px) {...}</a:t>
            </a:r>
            <a:endParaRPr i="0" sz="1400" u="none" cap="none" strike="noStrike">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rgbClr val="CCCCCC"/>
              </a:buClr>
              <a:buFont typeface="Droid Serif"/>
              <a:buNone/>
            </a:pPr>
            <a:r>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lt2"/>
              </a:buClr>
              <a:buFont typeface="Droid Serif"/>
              <a:buNone/>
            </a:pPr>
            <a:r>
              <a:rPr lang="en" sz="1400">
                <a:solidFill>
                  <a:schemeClr val="dk1"/>
                </a:solidFill>
                <a:latin typeface="Consolas"/>
                <a:ea typeface="Consolas"/>
                <a:cs typeface="Consolas"/>
                <a:sym typeface="Consolas"/>
              </a:rPr>
              <a:t>In Style Link:</a:t>
            </a:r>
            <a:r>
              <a:rPr lang="en" sz="1400">
                <a:solidFill>
                  <a:srgbClr val="0000FF"/>
                </a:solidFill>
                <a:latin typeface="Consolas"/>
                <a:ea typeface="Consolas"/>
                <a:cs typeface="Consolas"/>
                <a:sym typeface="Consolas"/>
              </a:rPr>
              <a:t>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lt2"/>
              </a:buClr>
              <a:buFont typeface="Droid Serif"/>
              <a:buNone/>
            </a:pPr>
            <a:r>
              <a:rPr lang="en" sz="1400">
                <a:solidFill>
                  <a:srgbClr val="0000FF"/>
                </a:solidFill>
                <a:latin typeface="Consolas"/>
                <a:ea typeface="Consolas"/>
                <a:cs typeface="Consolas"/>
                <a:sym typeface="Consolas"/>
              </a:rPr>
              <a:t>&lt;link rel=“stylesheet” type=“text/css” href=“css/main.css” media=“screen and (min-width: 480px)”&gt;</a:t>
            </a:r>
            <a:endParaRPr sz="14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rgbClr val="CCCCCC"/>
              </a:buClr>
              <a:buFont typeface="Droid Serif"/>
              <a:buNone/>
            </a:pPr>
            <a:r>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CCCCCC"/>
              </a:buClr>
              <a:buFont typeface="Droid Serif"/>
              <a:buNone/>
            </a:pPr>
            <a:r>
              <a:rPr lang="en" sz="1400">
                <a:latin typeface="Consolas"/>
                <a:ea typeface="Consolas"/>
                <a:cs typeface="Consolas"/>
                <a:sym typeface="Consolas"/>
              </a:rPr>
              <a:t>You can/should also apply media queries within the style sheets themselves. By using an @media block to surround styles, you can filter how styles within style sheets apply based on screen.</a:t>
            </a:r>
            <a:endParaRPr sz="1400">
              <a:latin typeface="Consolas"/>
              <a:ea typeface="Consolas"/>
              <a:cs typeface="Consolas"/>
              <a:sym typeface="Consolas"/>
            </a:endParaRPr>
          </a:p>
        </p:txBody>
      </p:sp>
      <p:sp>
        <p:nvSpPr>
          <p:cNvPr id="220" name="Google Shape;220;p35"/>
          <p:cNvSpPr txBox="1"/>
          <p:nvPr>
            <p:ph type="title"/>
          </p:nvPr>
        </p:nvSpPr>
        <p:spPr>
          <a:xfrm>
            <a:off x="3055300" y="91575"/>
            <a:ext cx="3033300" cy="464699"/>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221" name="Google Shape;221;p35"/>
          <p:cNvSpPr txBox="1"/>
          <p:nvPr/>
        </p:nvSpPr>
        <p:spPr>
          <a:xfrm>
            <a:off x="500600" y="411625"/>
            <a:ext cx="25062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Media Queries</a:t>
            </a:r>
            <a:endParaRPr/>
          </a:p>
        </p:txBody>
      </p:sp>
      <p:pic>
        <p:nvPicPr>
          <p:cNvPr id="222" name="Google Shape;222;p35"/>
          <p:cNvPicPr preferRelativeResize="0"/>
          <p:nvPr/>
        </p:nvPicPr>
        <p:blipFill>
          <a:blip r:embed="rId3">
            <a:alphaModFix/>
          </a:blip>
          <a:stretch>
            <a:fillRect/>
          </a:stretch>
        </p:blipFill>
        <p:spPr>
          <a:xfrm>
            <a:off x="3817350" y="3129775"/>
            <a:ext cx="3813299" cy="1692050"/>
          </a:xfrm>
          <a:prstGeom prst="rect">
            <a:avLst/>
          </a:prstGeom>
          <a:noFill/>
          <a:ln>
            <a:noFill/>
          </a:ln>
        </p:spPr>
      </p:pic>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idx="1" type="body"/>
          </p:nvPr>
        </p:nvSpPr>
        <p:spPr>
          <a:xfrm>
            <a:off x="646441" y="588274"/>
            <a:ext cx="8071200" cy="388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i="0" lang="en" sz="2400" u="none" cap="none" strike="noStrike">
                <a:solidFill>
                  <a:srgbClr val="434343"/>
                </a:solidFill>
                <a:latin typeface="Droid Serif"/>
                <a:ea typeface="Droid Serif"/>
                <a:cs typeface="Droid Serif"/>
                <a:sym typeface="Droid Serif"/>
              </a:rPr>
              <a:t>Common media </a:t>
            </a:r>
            <a:r>
              <a:rPr b="1" lang="en"/>
              <a:t>features</a:t>
            </a:r>
            <a:endParaRPr b="1" i="0" sz="24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None/>
            </a:pPr>
            <a:r>
              <a:t/>
            </a:r>
            <a:endParaRPr/>
          </a:p>
          <a:p>
            <a:pPr indent="0" lvl="0" marL="228600" marR="0" rtl="0" algn="l">
              <a:lnSpc>
                <a:spcPct val="100000"/>
              </a:lnSpc>
              <a:spcBef>
                <a:spcPts val="0"/>
              </a:spcBef>
              <a:spcAft>
                <a:spcPts val="0"/>
              </a:spcAft>
              <a:buClr>
                <a:srgbClr val="CCCCCC"/>
              </a:buClr>
              <a:buFont typeface="Droid Serif"/>
              <a:buNone/>
            </a:pPr>
            <a:r>
              <a:t/>
            </a:r>
            <a:endParaRPr b="0" i="0" sz="2200" u="none" cap="none" strike="noStrike">
              <a:solidFill>
                <a:srgbClr val="434343"/>
              </a:solidFill>
              <a:latin typeface="Droid Serif"/>
              <a:ea typeface="Droid Serif"/>
              <a:cs typeface="Droid Serif"/>
              <a:sym typeface="Droid Serif"/>
            </a:endParaRPr>
          </a:p>
        </p:txBody>
      </p:sp>
      <p:sp>
        <p:nvSpPr>
          <p:cNvPr id="228" name="Google Shape;228;p36"/>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229" name="Google Shape;229;p36"/>
          <p:cNvPicPr preferRelativeResize="0"/>
          <p:nvPr/>
        </p:nvPicPr>
        <p:blipFill>
          <a:blip r:embed="rId3">
            <a:alphaModFix/>
          </a:blip>
          <a:stretch>
            <a:fillRect/>
          </a:stretch>
        </p:blipFill>
        <p:spPr>
          <a:xfrm>
            <a:off x="776898" y="1355873"/>
            <a:ext cx="7590100" cy="3152325"/>
          </a:xfrm>
          <a:prstGeom prst="rect">
            <a:avLst/>
          </a:prstGeom>
          <a:noFill/>
          <a:ln>
            <a:noFill/>
          </a:ln>
        </p:spPr>
      </p:pic>
    </p:spTree>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7"/>
          <p:cNvSpPr txBox="1"/>
          <p:nvPr>
            <p:ph idx="1" type="body"/>
          </p:nvPr>
        </p:nvSpPr>
        <p:spPr>
          <a:xfrm>
            <a:off x="422950" y="878575"/>
            <a:ext cx="8298000" cy="3295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434343"/>
              </a:buClr>
              <a:buSzPts val="1800"/>
              <a:buFont typeface="Droid Serif"/>
              <a:buChar char="⊡"/>
            </a:pPr>
            <a:r>
              <a:rPr b="0" i="0" lang="en" sz="1800" u="none" cap="none" strike="noStrike">
                <a:solidFill>
                  <a:srgbClr val="434343"/>
                </a:solidFill>
                <a:latin typeface="Droid Serif"/>
                <a:ea typeface="Droid Serif"/>
                <a:cs typeface="Droid Serif"/>
                <a:sym typeface="Droid Serif"/>
              </a:rPr>
              <a:t>Each media query may include a media type followed by one or more media types</a:t>
            </a:r>
            <a:endParaRPr b="0" i="0" sz="18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None/>
            </a:pPr>
            <a:r>
              <a:t/>
            </a:r>
            <a:endParaRPr b="0" i="0" sz="1800" u="none" cap="none" strike="noStrike">
              <a:solidFill>
                <a:srgbClr val="434343"/>
              </a:solidFill>
              <a:latin typeface="Droid Serif"/>
              <a:ea typeface="Droid Serif"/>
              <a:cs typeface="Droid Serif"/>
              <a:sym typeface="Droid Serif"/>
            </a:endParaRPr>
          </a:p>
          <a:p>
            <a:pPr indent="457200" lvl="0" marL="0" marR="0" rtl="0" algn="l">
              <a:lnSpc>
                <a:spcPct val="100000"/>
              </a:lnSpc>
              <a:spcBef>
                <a:spcPts val="0"/>
              </a:spcBef>
              <a:spcAft>
                <a:spcPts val="0"/>
              </a:spcAft>
              <a:buNone/>
            </a:pPr>
            <a:r>
              <a:rPr b="0" i="0" lang="en" sz="1400" u="none" cap="none" strike="noStrike">
                <a:solidFill>
                  <a:srgbClr val="434343"/>
                </a:solidFill>
                <a:latin typeface="Droid Serif"/>
                <a:ea typeface="Droid Serif"/>
                <a:cs typeface="Droid Serif"/>
                <a:sym typeface="Droid Serif"/>
              </a:rPr>
              <a:t>@media </a:t>
            </a:r>
            <a:r>
              <a:rPr lang="en" sz="1400"/>
              <a:t>only </a:t>
            </a:r>
            <a:r>
              <a:rPr lang="en" sz="1400">
                <a:solidFill>
                  <a:srgbClr val="0000FF"/>
                </a:solidFill>
              </a:rPr>
              <a:t>screen</a:t>
            </a:r>
            <a:r>
              <a:rPr b="0" i="0" lang="en" sz="1400" u="none" cap="none" strike="noStrike">
                <a:solidFill>
                  <a:srgbClr val="434343"/>
                </a:solidFill>
                <a:latin typeface="Droid Serif"/>
                <a:ea typeface="Droid Serif"/>
                <a:cs typeface="Droid Serif"/>
                <a:sym typeface="Droid Serif"/>
              </a:rPr>
              <a:t> and (max-width: </a:t>
            </a:r>
            <a:r>
              <a:rPr lang="en" sz="1400"/>
              <a:t>480</a:t>
            </a:r>
            <a:r>
              <a:rPr b="0" i="0" lang="en" sz="1400" u="none" cap="none" strike="noStrike">
                <a:solidFill>
                  <a:srgbClr val="434343"/>
                </a:solidFill>
                <a:latin typeface="Droid Serif"/>
                <a:ea typeface="Droid Serif"/>
                <a:cs typeface="Droid Serif"/>
                <a:sym typeface="Droid Serif"/>
              </a:rPr>
              <a:t>px)</a:t>
            </a:r>
            <a:endParaRPr b="0" i="0" sz="14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Can also be placed in the CSS Style link and declare different css for each media type (i.e. change a font) </a:t>
            </a:r>
            <a:endParaRPr sz="1800"/>
          </a:p>
          <a:p>
            <a:pPr indent="0" lvl="0" marL="0" marR="0" rtl="0" algn="l">
              <a:lnSpc>
                <a:spcPct val="100000"/>
              </a:lnSpc>
              <a:spcBef>
                <a:spcPts val="0"/>
              </a:spcBef>
              <a:spcAft>
                <a:spcPts val="0"/>
              </a:spcAft>
              <a:buNone/>
            </a:pPr>
            <a:r>
              <a:t/>
            </a:r>
            <a:endParaRPr sz="1800"/>
          </a:p>
          <a:p>
            <a:pPr indent="0" lvl="0" marL="457200" marR="0" rtl="0" algn="l">
              <a:lnSpc>
                <a:spcPct val="100000"/>
              </a:lnSpc>
              <a:spcBef>
                <a:spcPts val="0"/>
              </a:spcBef>
              <a:spcAft>
                <a:spcPts val="0"/>
              </a:spcAft>
              <a:buNone/>
            </a:pPr>
            <a:r>
              <a:rPr lang="en" sz="1400">
                <a:solidFill>
                  <a:srgbClr val="0000FF"/>
                </a:solidFill>
                <a:latin typeface="Consolas"/>
                <a:ea typeface="Consolas"/>
                <a:cs typeface="Consolas"/>
                <a:sym typeface="Consolas"/>
              </a:rPr>
              <a:t>&lt;link rel="stylesheet" type="text/css" media="screen" href="sans-serif.css"&gt;</a:t>
            </a:r>
            <a:br>
              <a:rPr lang="en" sz="1400">
                <a:solidFill>
                  <a:srgbClr val="0000FF"/>
                </a:solidFill>
                <a:latin typeface="Consolas"/>
                <a:ea typeface="Consolas"/>
                <a:cs typeface="Consolas"/>
                <a:sym typeface="Consolas"/>
              </a:rPr>
            </a:br>
            <a:r>
              <a:rPr lang="en" sz="1400">
                <a:solidFill>
                  <a:srgbClr val="0000FF"/>
                </a:solidFill>
                <a:latin typeface="Consolas"/>
                <a:ea typeface="Consolas"/>
                <a:cs typeface="Consolas"/>
                <a:sym typeface="Consolas"/>
              </a:rPr>
              <a:t>&lt;link rel="stylesheet" type="text/css" media="print" href="serif.css"&gt;</a:t>
            </a:r>
            <a:endParaRPr sz="14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 sz="1800"/>
              <a:t>Full List: </a:t>
            </a:r>
            <a:r>
              <a:rPr lang="en" sz="1800" u="sng">
                <a:solidFill>
                  <a:schemeClr val="hlink"/>
                </a:solidFill>
                <a:hlinkClick r:id="rId3"/>
              </a:rPr>
              <a:t>https://www.w3.org/TR/css3-mediaqueries/</a:t>
            </a:r>
            <a:endParaRPr sz="1800"/>
          </a:p>
          <a:p>
            <a:pPr indent="0" lvl="0" marL="0" marR="0" rtl="0" algn="l">
              <a:lnSpc>
                <a:spcPct val="100000"/>
              </a:lnSpc>
              <a:spcBef>
                <a:spcPts val="0"/>
              </a:spcBef>
              <a:spcAft>
                <a:spcPts val="0"/>
              </a:spcAft>
              <a:buClr>
                <a:srgbClr val="CCCCCC"/>
              </a:buClr>
              <a:buFont typeface="Droid Serif"/>
              <a:buNone/>
            </a:pPr>
            <a:r>
              <a:t/>
            </a:r>
            <a:endParaRPr/>
          </a:p>
        </p:txBody>
      </p:sp>
      <p:sp>
        <p:nvSpPr>
          <p:cNvPr id="235" name="Google Shape;235;p37"/>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236" name="Google Shape;236;p37"/>
          <p:cNvSpPr txBox="1"/>
          <p:nvPr/>
        </p:nvSpPr>
        <p:spPr>
          <a:xfrm>
            <a:off x="493775" y="438900"/>
            <a:ext cx="25062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Media Queries</a:t>
            </a:r>
            <a:endParaRPr/>
          </a:p>
        </p:txBody>
      </p:sp>
    </p:spTree>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idx="1" type="body"/>
          </p:nvPr>
        </p:nvSpPr>
        <p:spPr>
          <a:xfrm>
            <a:off x="916650" y="1061500"/>
            <a:ext cx="7310700" cy="32955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CCCCCC"/>
              </a:buClr>
              <a:buSzPts val="1920"/>
              <a:buFont typeface="Droid Serif"/>
              <a:buChar char="⊡"/>
            </a:pPr>
            <a:r>
              <a:rPr b="0" i="0" lang="en" sz="2400" u="none" cap="none" strike="noStrike">
                <a:solidFill>
                  <a:srgbClr val="434343"/>
                </a:solidFill>
                <a:latin typeface="Droid Serif"/>
                <a:ea typeface="Droid Serif"/>
                <a:cs typeface="Droid Serif"/>
                <a:sym typeface="Droid Serif"/>
              </a:rPr>
              <a:t>Within responsive design the most commonly used features include </a:t>
            </a:r>
            <a:r>
              <a:rPr b="0" i="0" lang="en" sz="2400" u="none" cap="none" strike="noStrike">
                <a:solidFill>
                  <a:srgbClr val="0000FF"/>
                </a:solidFill>
                <a:latin typeface="Droid Serif"/>
                <a:ea typeface="Droid Serif"/>
                <a:cs typeface="Droid Serif"/>
                <a:sym typeface="Droid Serif"/>
              </a:rPr>
              <a:t>min-width</a:t>
            </a:r>
            <a:r>
              <a:rPr b="0" i="0" lang="en" sz="2400" u="none" cap="none" strike="noStrike">
                <a:solidFill>
                  <a:srgbClr val="434343"/>
                </a:solidFill>
                <a:latin typeface="Droid Serif"/>
                <a:ea typeface="Droid Serif"/>
                <a:cs typeface="Droid Serif"/>
                <a:sym typeface="Droid Serif"/>
              </a:rPr>
              <a:t> and </a:t>
            </a:r>
            <a:r>
              <a:rPr b="0" i="0" lang="en" sz="2400" u="none" cap="none" strike="noStrike">
                <a:solidFill>
                  <a:srgbClr val="0000FF"/>
                </a:solidFill>
                <a:latin typeface="Droid Serif"/>
                <a:ea typeface="Droid Serif"/>
                <a:cs typeface="Droid Serif"/>
                <a:sym typeface="Droid Serif"/>
              </a:rPr>
              <a:t>max-width</a:t>
            </a:r>
            <a:r>
              <a:rPr b="0" i="0" lang="en" sz="2400" u="none" cap="none" strike="noStrike">
                <a:solidFill>
                  <a:srgbClr val="434343"/>
                </a:solidFill>
                <a:latin typeface="Droid Serif"/>
                <a:ea typeface="Droid Serif"/>
                <a:cs typeface="Droid Serif"/>
                <a:sym typeface="Droid Serif"/>
              </a:rPr>
              <a:t>.</a:t>
            </a:r>
            <a:endParaRPr/>
          </a:p>
          <a:p>
            <a:pPr indent="-220980" lvl="0" marL="342900" marR="0" rtl="0" algn="l">
              <a:lnSpc>
                <a:spcPct val="100000"/>
              </a:lnSpc>
              <a:spcBef>
                <a:spcPts val="0"/>
              </a:spcBef>
              <a:spcAft>
                <a:spcPts val="0"/>
              </a:spcAft>
              <a:buClr>
                <a:srgbClr val="CCCCCC"/>
              </a:buClr>
              <a:buSzPts val="1920"/>
              <a:buFont typeface="Droid Serif"/>
              <a:buNone/>
            </a:pPr>
            <a:r>
              <a:t/>
            </a:r>
            <a:endParaRPr b="0" i="0" sz="2400" u="none" cap="none" strike="noStrike">
              <a:solidFill>
                <a:srgbClr val="434343"/>
              </a:solidFill>
              <a:latin typeface="Droid Serif"/>
              <a:ea typeface="Droid Serif"/>
              <a:cs typeface="Droid Serif"/>
              <a:sym typeface="Droid Serif"/>
            </a:endParaRPr>
          </a:p>
          <a:p>
            <a:pPr indent="-342900" lvl="0" marL="342900" marR="0" rtl="0" algn="l">
              <a:lnSpc>
                <a:spcPct val="100000"/>
              </a:lnSpc>
              <a:spcBef>
                <a:spcPts val="0"/>
              </a:spcBef>
              <a:spcAft>
                <a:spcPts val="0"/>
              </a:spcAft>
              <a:buClr>
                <a:srgbClr val="CCCCCC"/>
              </a:buClr>
              <a:buSzPts val="1920"/>
              <a:buFont typeface="Droid Serif"/>
              <a:buChar char="⊡"/>
            </a:pPr>
            <a:r>
              <a:rPr b="0" i="0" lang="en" sz="2400" u="none" cap="none" strike="noStrike">
                <a:solidFill>
                  <a:srgbClr val="434343"/>
                </a:solidFill>
                <a:latin typeface="Droid Serif"/>
                <a:ea typeface="Droid Serif"/>
                <a:cs typeface="Droid Serif"/>
                <a:sym typeface="Droid Serif"/>
              </a:rPr>
              <a:t>These help build responsive websites on desktops and mobile devices equally, avoiding any confusion with device features.</a:t>
            </a:r>
            <a:endParaRPr/>
          </a:p>
        </p:txBody>
      </p:sp>
      <p:sp>
        <p:nvSpPr>
          <p:cNvPr id="242" name="Google Shape;242;p38"/>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243" name="Google Shape;243;p38"/>
          <p:cNvSpPr txBox="1"/>
          <p:nvPr/>
        </p:nvSpPr>
        <p:spPr>
          <a:xfrm>
            <a:off x="493775" y="438900"/>
            <a:ext cx="25062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Media Queries</a:t>
            </a:r>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2"/>
          <p:cNvSpPr txBox="1"/>
          <p:nvPr>
            <p:ph idx="1" type="body"/>
          </p:nvPr>
        </p:nvSpPr>
        <p:spPr>
          <a:xfrm>
            <a:off x="916650" y="666500"/>
            <a:ext cx="7310700" cy="30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i="0" lang="en" sz="2400" u="none" cap="none" strike="noStrike">
                <a:solidFill>
                  <a:srgbClr val="434343"/>
                </a:solidFill>
                <a:latin typeface="Droid Serif"/>
                <a:ea typeface="Droid Serif"/>
                <a:cs typeface="Droid Serif"/>
                <a:sym typeface="Droid Serif"/>
              </a:rPr>
              <a:t>Today’s Topics:</a:t>
            </a:r>
            <a:br>
              <a:rPr b="0" i="0" lang="en" sz="2400" u="none" cap="none" strike="noStrike">
                <a:solidFill>
                  <a:srgbClr val="434343"/>
                </a:solidFill>
                <a:latin typeface="Droid Serif"/>
                <a:ea typeface="Droid Serif"/>
                <a:cs typeface="Droid Serif"/>
                <a:sym typeface="Droid Serif"/>
              </a:rPr>
            </a:br>
            <a:endParaRPr b="0" i="0" sz="2400" u="none" cap="none" strike="noStrike">
              <a:solidFill>
                <a:srgbClr val="434343"/>
              </a:solidFill>
              <a:latin typeface="Droid Serif"/>
              <a:ea typeface="Droid Serif"/>
              <a:cs typeface="Droid Serif"/>
              <a:sym typeface="Droid Serif"/>
            </a:endParaRPr>
          </a:p>
          <a:p>
            <a:pPr indent="-228600" lvl="0" marL="457200" marR="0" rtl="0" algn="l">
              <a:lnSpc>
                <a:spcPct val="100000"/>
              </a:lnSpc>
              <a:spcBef>
                <a:spcPts val="0"/>
              </a:spcBef>
              <a:spcAft>
                <a:spcPts val="0"/>
              </a:spcAft>
              <a:buClr>
                <a:srgbClr val="CCCCCC"/>
              </a:buClr>
              <a:buSzPts val="1920"/>
              <a:buFont typeface="Droid Serif"/>
              <a:buChar char="⊡"/>
            </a:pPr>
            <a:r>
              <a:rPr b="0" i="0" lang="en" sz="2400" u="none" cap="none" strike="noStrike">
                <a:solidFill>
                  <a:srgbClr val="434343"/>
                </a:solidFill>
                <a:latin typeface="Droid Serif"/>
                <a:ea typeface="Droid Serif"/>
                <a:cs typeface="Droid Serif"/>
                <a:sym typeface="Droid Serif"/>
              </a:rPr>
              <a:t>Responsive Web Design Intro</a:t>
            </a:r>
            <a:endParaRPr b="0" i="0" sz="2400" u="none" cap="none" strike="noStrike">
              <a:solidFill>
                <a:srgbClr val="434343"/>
              </a:solidFill>
              <a:latin typeface="Droid Serif"/>
              <a:ea typeface="Droid Serif"/>
              <a:cs typeface="Droid Serif"/>
              <a:sym typeface="Droid Serif"/>
            </a:endParaRPr>
          </a:p>
          <a:p>
            <a:pPr indent="-228600" lvl="0" marL="457200" marR="0" rtl="0" algn="l">
              <a:lnSpc>
                <a:spcPct val="100000"/>
              </a:lnSpc>
              <a:spcBef>
                <a:spcPts val="0"/>
              </a:spcBef>
              <a:spcAft>
                <a:spcPts val="0"/>
              </a:spcAft>
              <a:buClr>
                <a:srgbClr val="CCCCCC"/>
              </a:buClr>
              <a:buSzPts val="1920"/>
              <a:buFont typeface="Droid Serif"/>
              <a:buChar char="⊡"/>
            </a:pPr>
            <a:r>
              <a:rPr lang="en"/>
              <a:t>Fixed Layouts</a:t>
            </a:r>
            <a:endParaRPr/>
          </a:p>
          <a:p>
            <a:pPr indent="-228600" lvl="0" marL="457200" marR="0" rtl="0" algn="l">
              <a:lnSpc>
                <a:spcPct val="100000"/>
              </a:lnSpc>
              <a:spcBef>
                <a:spcPts val="0"/>
              </a:spcBef>
              <a:spcAft>
                <a:spcPts val="0"/>
              </a:spcAft>
              <a:buClr>
                <a:srgbClr val="CCCCCC"/>
              </a:buClr>
              <a:buSzPts val="1920"/>
              <a:buFont typeface="Droid Serif"/>
              <a:buChar char="⊡"/>
            </a:pPr>
            <a:r>
              <a:rPr b="0" i="0" lang="en" sz="2400" u="none" cap="none" strike="noStrike">
                <a:solidFill>
                  <a:srgbClr val="434343"/>
                </a:solidFill>
                <a:latin typeface="Droid Serif"/>
                <a:ea typeface="Droid Serif"/>
                <a:cs typeface="Droid Serif"/>
                <a:sym typeface="Droid Serif"/>
              </a:rPr>
              <a:t>Flexible Layouts</a:t>
            </a:r>
            <a:endParaRPr b="0" i="0" sz="2400" u="none" cap="none" strike="noStrike">
              <a:solidFill>
                <a:srgbClr val="434343"/>
              </a:solidFill>
              <a:latin typeface="Droid Serif"/>
              <a:ea typeface="Droid Serif"/>
              <a:cs typeface="Droid Serif"/>
              <a:sym typeface="Droid Serif"/>
            </a:endParaRPr>
          </a:p>
          <a:p>
            <a:pPr indent="-228600" lvl="0" marL="457200" marR="0" rtl="0" algn="l">
              <a:lnSpc>
                <a:spcPct val="100000"/>
              </a:lnSpc>
              <a:spcBef>
                <a:spcPts val="0"/>
              </a:spcBef>
              <a:spcAft>
                <a:spcPts val="0"/>
              </a:spcAft>
              <a:buClr>
                <a:srgbClr val="CCCCCC"/>
              </a:buClr>
              <a:buSzPts val="1920"/>
              <a:buFont typeface="Droid Serif"/>
              <a:buChar char="⊡"/>
            </a:pPr>
            <a:r>
              <a:rPr lang="en"/>
              <a:t>Fluid layouts</a:t>
            </a:r>
            <a:endParaRPr/>
          </a:p>
          <a:p>
            <a:pPr indent="-228600" lvl="0" marL="457200" marR="0" rtl="0" algn="l">
              <a:lnSpc>
                <a:spcPct val="100000"/>
              </a:lnSpc>
              <a:spcBef>
                <a:spcPts val="0"/>
              </a:spcBef>
              <a:spcAft>
                <a:spcPts val="0"/>
              </a:spcAft>
              <a:buClr>
                <a:srgbClr val="CCCCCC"/>
              </a:buClr>
              <a:buSzPts val="1920"/>
              <a:buFont typeface="Droid Serif"/>
              <a:buChar char="⊡"/>
            </a:pPr>
            <a:r>
              <a:rPr lang="en"/>
              <a:t>Elastic Layouts</a:t>
            </a:r>
            <a:endParaRPr/>
          </a:p>
          <a:p>
            <a:pPr indent="-228600" lvl="0" marL="457200" marR="0" rtl="0" algn="l">
              <a:lnSpc>
                <a:spcPct val="100000"/>
              </a:lnSpc>
              <a:spcBef>
                <a:spcPts val="0"/>
              </a:spcBef>
              <a:spcAft>
                <a:spcPts val="0"/>
              </a:spcAft>
              <a:buClr>
                <a:srgbClr val="CCCCCC"/>
              </a:buClr>
              <a:buSzPts val="1920"/>
              <a:buFont typeface="Droid Serif"/>
              <a:buChar char="⊡"/>
            </a:pPr>
            <a:r>
              <a:rPr lang="en"/>
              <a:t>Responsive Layouts</a:t>
            </a:r>
            <a:endParaRPr/>
          </a:p>
          <a:p>
            <a:pPr indent="-228600" lvl="0" marL="457200" marR="0" rtl="0" algn="l">
              <a:lnSpc>
                <a:spcPct val="100000"/>
              </a:lnSpc>
              <a:spcBef>
                <a:spcPts val="0"/>
              </a:spcBef>
              <a:spcAft>
                <a:spcPts val="0"/>
              </a:spcAft>
              <a:buClr>
                <a:srgbClr val="CCCCCC"/>
              </a:buClr>
              <a:buSzPts val="1920"/>
              <a:buFont typeface="Droid Serif"/>
              <a:buChar char="⊡"/>
            </a:pPr>
            <a:r>
              <a:rPr b="0" i="0" lang="en" sz="2400" u="none" cap="none" strike="noStrike">
                <a:solidFill>
                  <a:srgbClr val="434343"/>
                </a:solidFill>
                <a:latin typeface="Droid Serif"/>
                <a:ea typeface="Droid Serif"/>
                <a:cs typeface="Droid Serif"/>
                <a:sym typeface="Droid Serif"/>
              </a:rPr>
              <a:t>Media Queries, </a:t>
            </a:r>
            <a:r>
              <a:rPr lang="en"/>
              <a:t>V</a:t>
            </a:r>
            <a:r>
              <a:rPr b="0" i="0" lang="en" sz="2400" u="none" cap="none" strike="noStrike">
                <a:solidFill>
                  <a:srgbClr val="434343"/>
                </a:solidFill>
                <a:latin typeface="Droid Serif"/>
                <a:ea typeface="Droid Serif"/>
                <a:cs typeface="Droid Serif"/>
                <a:sym typeface="Droid Serif"/>
              </a:rPr>
              <a:t>i</a:t>
            </a:r>
            <a:r>
              <a:rPr lang="en"/>
              <a:t>ewport</a:t>
            </a:r>
            <a:r>
              <a:rPr b="0" i="0" lang="en" sz="2400" u="none" cap="none" strike="noStrike">
                <a:solidFill>
                  <a:srgbClr val="434343"/>
                </a:solidFill>
                <a:latin typeface="Droid Serif"/>
                <a:ea typeface="Droid Serif"/>
                <a:cs typeface="Droid Serif"/>
                <a:sym typeface="Droid Serif"/>
              </a:rPr>
              <a:t> and Break</a:t>
            </a:r>
            <a:r>
              <a:rPr lang="en"/>
              <a:t>points</a:t>
            </a:r>
            <a:endParaRPr/>
          </a:p>
          <a:p>
            <a:pPr indent="-228600" lvl="0" marL="457200" marR="0" rtl="0" algn="l">
              <a:lnSpc>
                <a:spcPct val="100000"/>
              </a:lnSpc>
              <a:spcBef>
                <a:spcPts val="0"/>
              </a:spcBef>
              <a:spcAft>
                <a:spcPts val="0"/>
              </a:spcAft>
              <a:buClr>
                <a:srgbClr val="CCCCCC"/>
              </a:buClr>
              <a:buSzPts val="1920"/>
              <a:buFont typeface="Droid Serif"/>
              <a:buChar char="⊡"/>
            </a:pPr>
            <a:r>
              <a:rPr b="0" i="0" lang="en" sz="2400" u="none" cap="none" strike="noStrike">
                <a:solidFill>
                  <a:srgbClr val="434343"/>
                </a:solidFill>
                <a:latin typeface="Droid Serif"/>
                <a:ea typeface="Droid Serif"/>
                <a:cs typeface="Droid Serif"/>
                <a:sym typeface="Droid Serif"/>
              </a:rPr>
              <a:t>Flexible Media</a:t>
            </a:r>
            <a:endParaRPr/>
          </a:p>
          <a:p>
            <a:pPr indent="0" lvl="0" marL="0" marR="0" rtl="0" algn="l">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p:txBody>
      </p:sp>
      <p:sp>
        <p:nvSpPr>
          <p:cNvPr id="56" name="Google Shape;56;p12"/>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9"/>
          <p:cNvSpPr txBox="1"/>
          <p:nvPr>
            <p:ph idx="1" type="body"/>
          </p:nvPr>
        </p:nvSpPr>
        <p:spPr>
          <a:xfrm>
            <a:off x="916600" y="1171200"/>
            <a:ext cx="7310700" cy="329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0" i="0" lang="en" sz="2400" u="none" cap="none" strike="noStrike">
                <a:solidFill>
                  <a:srgbClr val="434343"/>
                </a:solidFill>
                <a:latin typeface="Droid Serif"/>
                <a:ea typeface="Droid Serif"/>
                <a:cs typeface="Droid Serif"/>
                <a:sym typeface="Droid Serif"/>
              </a:rPr>
              <a:t>The orientation media feature determines if a device is in the landscape or portrait orientation.</a:t>
            </a:r>
            <a:endParaRPr/>
          </a:p>
          <a:p>
            <a:pPr indent="121920" lvl="0" marL="0" marR="0" rtl="0" algn="l">
              <a:lnSpc>
                <a:spcPct val="100000"/>
              </a:lnSpc>
              <a:spcBef>
                <a:spcPts val="0"/>
              </a:spcBef>
              <a:spcAft>
                <a:spcPts val="0"/>
              </a:spcAft>
              <a:buClr>
                <a:srgbClr val="CCCCCC"/>
              </a:buClr>
              <a:buSzPts val="1920"/>
              <a:buFont typeface="Droid Serif"/>
              <a:buNone/>
            </a:pPr>
            <a:r>
              <a:t/>
            </a:r>
            <a:endParaRPr b="0" i="0" sz="2400" u="none" cap="none" strike="noStrike">
              <a:solidFill>
                <a:srgbClr val="434343"/>
              </a:solidFill>
              <a:latin typeface="Droid Serif"/>
              <a:ea typeface="Droid Serif"/>
              <a:cs typeface="Droid Serif"/>
              <a:sym typeface="Droid Serif"/>
            </a:endParaRPr>
          </a:p>
          <a:p>
            <a:pPr indent="111760" lvl="0" marL="0" marR="0" rtl="0" algn="l">
              <a:lnSpc>
                <a:spcPct val="100000"/>
              </a:lnSpc>
              <a:spcBef>
                <a:spcPts val="0"/>
              </a:spcBef>
              <a:spcAft>
                <a:spcPts val="0"/>
              </a:spcAft>
              <a:buClr>
                <a:srgbClr val="CCCCCC"/>
              </a:buClr>
              <a:buSzPts val="1760"/>
              <a:buFont typeface="Droid Serif"/>
              <a:buNone/>
            </a:pPr>
            <a:r>
              <a:t/>
            </a:r>
            <a:endParaRPr b="0" i="0" sz="22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CCCCCC"/>
              </a:buClr>
              <a:buFont typeface="Droid Serif"/>
              <a:buNone/>
            </a:pPr>
            <a:r>
              <a:rPr i="0" lang="en" sz="1800" u="none" cap="none" strike="noStrike">
                <a:solidFill>
                  <a:srgbClr val="0000FF"/>
                </a:solidFill>
                <a:latin typeface="Consolas"/>
                <a:ea typeface="Consolas"/>
                <a:cs typeface="Consolas"/>
                <a:sym typeface="Consolas"/>
              </a:rPr>
              <a:t>@media all and (orientation: landscape) {...}</a:t>
            </a:r>
            <a:endParaRPr sz="18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rgbClr val="CCCCCC"/>
              </a:buClr>
              <a:buFont typeface="Droid Serif"/>
              <a:buNone/>
            </a:pPr>
            <a:r>
              <a:t/>
            </a:r>
            <a:endParaRPr i="0" sz="1800" u="none" cap="none" strike="noStrike">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rgbClr val="CCCCCC"/>
              </a:buClr>
              <a:buFont typeface="Droid Serif"/>
              <a:buNone/>
            </a:pPr>
            <a:r>
              <a:rPr i="0" lang="en" sz="1800" u="none" cap="none" strike="noStrike">
                <a:solidFill>
                  <a:srgbClr val="0000FF"/>
                </a:solidFill>
                <a:latin typeface="Consolas"/>
                <a:ea typeface="Consolas"/>
                <a:cs typeface="Consolas"/>
                <a:sym typeface="Consolas"/>
              </a:rPr>
              <a:t>@media all and (orientation: portrait) {...}</a:t>
            </a:r>
            <a:endParaRPr sz="18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p:txBody>
      </p:sp>
      <p:sp>
        <p:nvSpPr>
          <p:cNvPr id="249" name="Google Shape;249;p39"/>
          <p:cNvSpPr txBox="1"/>
          <p:nvPr>
            <p:ph type="title"/>
          </p:nvPr>
        </p:nvSpPr>
        <p:spPr>
          <a:xfrm>
            <a:off x="3055300" y="91575"/>
            <a:ext cx="3033300" cy="464699"/>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250" name="Google Shape;250;p39"/>
          <p:cNvSpPr txBox="1"/>
          <p:nvPr/>
        </p:nvSpPr>
        <p:spPr>
          <a:xfrm>
            <a:off x="493775" y="438900"/>
            <a:ext cx="25062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Media Queries</a:t>
            </a:r>
            <a:endParaRPr/>
          </a:p>
        </p:txBody>
      </p:sp>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0"/>
          <p:cNvSpPr txBox="1"/>
          <p:nvPr>
            <p:ph idx="1" type="body"/>
          </p:nvPr>
        </p:nvSpPr>
        <p:spPr>
          <a:xfrm>
            <a:off x="916650" y="630325"/>
            <a:ext cx="7310700" cy="329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lang="en"/>
              <a:t>Creating </a:t>
            </a:r>
            <a:r>
              <a:rPr lang="en"/>
              <a:t>Breakpoints</a:t>
            </a:r>
            <a:r>
              <a:rPr lang="en"/>
              <a:t> with Media Queries</a:t>
            </a:r>
            <a:endParaRPr/>
          </a:p>
          <a:p>
            <a:pPr indent="0" lvl="0" marL="0" marR="0" rtl="0" algn="l">
              <a:lnSpc>
                <a:spcPct val="100000"/>
              </a:lnSpc>
              <a:spcBef>
                <a:spcPts val="0"/>
              </a:spcBef>
              <a:spcAft>
                <a:spcPts val="0"/>
              </a:spcAft>
              <a:buClr>
                <a:srgbClr val="CCCCCC"/>
              </a:buClr>
              <a:buFont typeface="Droid Serif"/>
              <a:buNone/>
            </a:pPr>
            <a:r>
              <a:t/>
            </a:r>
            <a:endParaRPr/>
          </a:p>
          <a:p>
            <a:pPr indent="-342900" lvl="0" marL="457200" marR="0" rtl="0" algn="l">
              <a:lnSpc>
                <a:spcPct val="100000"/>
              </a:lnSpc>
              <a:spcBef>
                <a:spcPts val="0"/>
              </a:spcBef>
              <a:spcAft>
                <a:spcPts val="0"/>
              </a:spcAft>
              <a:buSzPts val="1800"/>
              <a:buChar char="⊡"/>
            </a:pPr>
            <a:r>
              <a:rPr lang="en" sz="1800"/>
              <a:t>A breakpoint indicates the moment your layout switches from one layout/device to another, and is usually triggered by the width of a screen.</a:t>
            </a:r>
            <a:endParaRPr sz="1800"/>
          </a:p>
          <a:p>
            <a:pPr indent="0" lvl="0" marL="0" marR="0" rtl="0" algn="l">
              <a:lnSpc>
                <a:spcPct val="100000"/>
              </a:lnSpc>
              <a:spcBef>
                <a:spcPts val="0"/>
              </a:spcBef>
              <a:spcAft>
                <a:spcPts val="0"/>
              </a:spcAft>
              <a:buNone/>
            </a:pPr>
            <a:r>
              <a:t/>
            </a:r>
            <a:endParaRPr sz="1800"/>
          </a:p>
          <a:p>
            <a:pPr indent="-342900" lvl="0" marL="457200" rtl="0" algn="l">
              <a:spcBef>
                <a:spcPts val="0"/>
              </a:spcBef>
              <a:spcAft>
                <a:spcPts val="0"/>
              </a:spcAft>
              <a:buSzPts val="1800"/>
              <a:buChar char="⊡"/>
            </a:pPr>
            <a:r>
              <a:rPr lang="en" sz="1800"/>
              <a:t>Breakpoints should only be introduced when a website starts to break, look weird, or the experience is being hampered.</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solidFill>
                  <a:srgbClr val="0000FF"/>
                </a:solidFill>
              </a:rPr>
              <a:t>(3 Basic /Most Common Break Points) </a:t>
            </a:r>
            <a:r>
              <a:rPr lang="en" sz="1800"/>
              <a:t>The screen sizes are based on the typical screen sizes for </a:t>
            </a:r>
            <a:r>
              <a:rPr lang="en" sz="1800">
                <a:solidFill>
                  <a:srgbClr val="0000FF"/>
                </a:solidFill>
              </a:rPr>
              <a:t>smartphones, tablets, and desktop devices</a:t>
            </a:r>
            <a:r>
              <a:rPr lang="en" sz="1800"/>
              <a:t>. These breakpoints should be defined for your layout</a:t>
            </a:r>
            <a:endParaRPr sz="1800"/>
          </a:p>
        </p:txBody>
      </p:sp>
      <p:sp>
        <p:nvSpPr>
          <p:cNvPr id="256" name="Google Shape;256;p40"/>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262" name="Google Shape;262;p41"/>
          <p:cNvPicPr preferRelativeResize="0"/>
          <p:nvPr/>
        </p:nvPicPr>
        <p:blipFill>
          <a:blip r:embed="rId3">
            <a:alphaModFix/>
          </a:blip>
          <a:stretch>
            <a:fillRect/>
          </a:stretch>
        </p:blipFill>
        <p:spPr>
          <a:xfrm>
            <a:off x="4101775" y="430538"/>
            <a:ext cx="4647713" cy="4282424"/>
          </a:xfrm>
          <a:prstGeom prst="rect">
            <a:avLst/>
          </a:prstGeom>
          <a:noFill/>
          <a:ln>
            <a:noFill/>
          </a:ln>
        </p:spPr>
      </p:pic>
      <p:sp>
        <p:nvSpPr>
          <p:cNvPr id="263" name="Google Shape;263;p41"/>
          <p:cNvSpPr txBox="1"/>
          <p:nvPr/>
        </p:nvSpPr>
        <p:spPr>
          <a:xfrm>
            <a:off x="288050" y="747525"/>
            <a:ext cx="3909000" cy="67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Droid Serif"/>
                <a:ea typeface="Droid Serif"/>
                <a:cs typeface="Droid Serif"/>
                <a:sym typeface="Droid Serif"/>
              </a:rPr>
              <a:t>(3 Basic /Common Break Points)</a:t>
            </a:r>
            <a:endParaRPr sz="1800">
              <a:solidFill>
                <a:srgbClr val="0000FF"/>
              </a:solidFill>
              <a:latin typeface="Droid Serif"/>
              <a:ea typeface="Droid Serif"/>
              <a:cs typeface="Droid Serif"/>
              <a:sym typeface="Droid Serif"/>
            </a:endParaRPr>
          </a:p>
          <a:p>
            <a:pPr indent="0" lvl="0" marL="0" rtl="0" algn="ctr">
              <a:spcBef>
                <a:spcPts val="0"/>
              </a:spcBef>
              <a:spcAft>
                <a:spcPts val="0"/>
              </a:spcAft>
              <a:buNone/>
            </a:pPr>
            <a:r>
              <a:rPr lang="en">
                <a:latin typeface="Droid Serif"/>
                <a:ea typeface="Droid Serif"/>
                <a:cs typeface="Droid Serif"/>
                <a:sym typeface="Droid Serif"/>
              </a:rPr>
              <a:t>This can vary based on content </a:t>
            </a:r>
            <a:endParaRPr/>
          </a:p>
        </p:txBody>
      </p:sp>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269" name="Google Shape;269;p42"/>
          <p:cNvSpPr txBox="1"/>
          <p:nvPr/>
        </p:nvSpPr>
        <p:spPr>
          <a:xfrm>
            <a:off x="459500" y="994400"/>
            <a:ext cx="4334400" cy="67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erif"/>
                <a:ea typeface="Droid Serif"/>
                <a:cs typeface="Droid Serif"/>
                <a:sym typeface="Droid Serif"/>
              </a:rPr>
              <a:t>Once you have your breakpoints, you'll need to then define your media queries to filter CSS style application based on your target sizes. </a:t>
            </a:r>
            <a:endParaRPr sz="1200">
              <a:latin typeface="Droid Serif"/>
              <a:ea typeface="Droid Serif"/>
              <a:cs typeface="Droid Serif"/>
              <a:sym typeface="Droid Serif"/>
            </a:endParaRPr>
          </a:p>
          <a:p>
            <a:pPr indent="0" lvl="0" marL="0" rtl="0" algn="l">
              <a:spcBef>
                <a:spcPts val="0"/>
              </a:spcBef>
              <a:spcAft>
                <a:spcPts val="0"/>
              </a:spcAft>
              <a:buNone/>
            </a:pPr>
            <a:r>
              <a:t/>
            </a:r>
            <a:endParaRPr sz="1200">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a:p>
            <a:pPr indent="0" lvl="0" marL="0" rtl="0" algn="l">
              <a:spcBef>
                <a:spcPts val="0"/>
              </a:spcBef>
              <a:spcAft>
                <a:spcPts val="0"/>
              </a:spcAft>
              <a:buNone/>
            </a:pPr>
            <a:r>
              <a:t/>
            </a:r>
            <a:endParaRPr>
              <a:latin typeface="Droid Serif"/>
              <a:ea typeface="Droid Serif"/>
              <a:cs typeface="Droid Serif"/>
              <a:sym typeface="Droid Serif"/>
            </a:endParaRPr>
          </a:p>
        </p:txBody>
      </p:sp>
      <p:sp>
        <p:nvSpPr>
          <p:cNvPr id="270" name="Google Shape;270;p42"/>
          <p:cNvSpPr txBox="1"/>
          <p:nvPr/>
        </p:nvSpPr>
        <p:spPr>
          <a:xfrm>
            <a:off x="342925" y="2962650"/>
            <a:ext cx="4855500" cy="4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erif"/>
                <a:ea typeface="Droid Serif"/>
                <a:cs typeface="Droid Serif"/>
                <a:sym typeface="Droid Serif"/>
              </a:rPr>
              <a:t>(EX: 3)</a:t>
            </a:r>
            <a:r>
              <a:rPr lang="en" sz="1200">
                <a:solidFill>
                  <a:srgbClr val="0000FF"/>
                </a:solidFill>
                <a:latin typeface="Droid Serif"/>
                <a:ea typeface="Droid Serif"/>
                <a:cs typeface="Droid Serif"/>
                <a:sym typeface="Droid Serif"/>
              </a:rPr>
              <a:t>basic-breakpoint.html -</a:t>
            </a:r>
            <a:r>
              <a:rPr lang="en" sz="1200">
                <a:solidFill>
                  <a:srgbClr val="0000FF"/>
                </a:solidFill>
                <a:latin typeface="Droid Serif"/>
                <a:ea typeface="Droid Serif"/>
                <a:cs typeface="Droid Serif"/>
                <a:sym typeface="Droid Serif"/>
              </a:rPr>
              <a:t> </a:t>
            </a:r>
            <a:r>
              <a:rPr lang="en" sz="1200">
                <a:latin typeface="Droid Serif"/>
                <a:ea typeface="Droid Serif"/>
                <a:cs typeface="Droid Serif"/>
                <a:sym typeface="Droid Serif"/>
              </a:rPr>
              <a:t>media queries that target sample breakpoints.</a:t>
            </a:r>
            <a:endParaRPr sz="1200">
              <a:latin typeface="Droid Serif"/>
              <a:ea typeface="Droid Serif"/>
              <a:cs typeface="Droid Serif"/>
              <a:sym typeface="Droid Serif"/>
            </a:endParaRPr>
          </a:p>
          <a:p>
            <a:pPr indent="0" lvl="0" marL="0" rtl="0" algn="l">
              <a:spcBef>
                <a:spcPts val="0"/>
              </a:spcBef>
              <a:spcAft>
                <a:spcPts val="0"/>
              </a:spcAft>
              <a:buNone/>
            </a:pPr>
            <a:r>
              <a:t/>
            </a:r>
            <a:endParaRPr sz="1200">
              <a:solidFill>
                <a:schemeClr val="dk1"/>
              </a:solidFill>
              <a:latin typeface="Droid Serif"/>
              <a:ea typeface="Droid Serif"/>
              <a:cs typeface="Droid Serif"/>
              <a:sym typeface="Droid Serif"/>
            </a:endParaRPr>
          </a:p>
          <a:p>
            <a:pPr indent="0" lvl="0" marL="0" rtl="0" algn="l">
              <a:spcBef>
                <a:spcPts val="0"/>
              </a:spcBef>
              <a:spcAft>
                <a:spcPts val="0"/>
              </a:spcAft>
              <a:buNone/>
            </a:pPr>
            <a:r>
              <a:rPr b="1" lang="en" sz="1200">
                <a:solidFill>
                  <a:schemeClr val="dk1"/>
                </a:solidFill>
                <a:latin typeface="Droid Serif"/>
                <a:ea typeface="Droid Serif"/>
                <a:cs typeface="Droid Serif"/>
                <a:sym typeface="Droid Serif"/>
              </a:rPr>
              <a:t>Note</a:t>
            </a:r>
            <a:r>
              <a:rPr lang="en" sz="1200">
                <a:solidFill>
                  <a:schemeClr val="dk1"/>
                </a:solidFill>
                <a:latin typeface="Droid Serif"/>
                <a:ea typeface="Droid Serif"/>
                <a:cs typeface="Droid Serif"/>
                <a:sym typeface="Droid Serif"/>
              </a:rPr>
              <a:t> that each of the media queries uses the only keyword, which hide the styles from older non-conforming user agents.</a:t>
            </a:r>
            <a:endParaRPr sz="12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200">
              <a:solidFill>
                <a:schemeClr val="dk1"/>
              </a:solidFill>
              <a:latin typeface="Droid Serif"/>
              <a:ea typeface="Droid Serif"/>
              <a:cs typeface="Droid Serif"/>
              <a:sym typeface="Droid Serif"/>
            </a:endParaRPr>
          </a:p>
          <a:p>
            <a:pPr indent="0" lvl="0" marL="0" rtl="0" algn="l">
              <a:spcBef>
                <a:spcPts val="0"/>
              </a:spcBef>
              <a:spcAft>
                <a:spcPts val="0"/>
              </a:spcAft>
              <a:buNone/>
            </a:pPr>
            <a:r>
              <a:rPr lang="en" sz="1200">
                <a:solidFill>
                  <a:schemeClr val="dk1"/>
                </a:solidFill>
                <a:latin typeface="Droid Serif"/>
                <a:ea typeface="Droid Serif"/>
                <a:cs typeface="Droid Serif"/>
                <a:sym typeface="Droid Serif"/>
              </a:rPr>
              <a:t>Because of this, you will want to have a set of default CSS styles to fall back on. </a:t>
            </a:r>
            <a:endParaRPr sz="12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200">
              <a:solidFill>
                <a:schemeClr val="dk1"/>
              </a:solidFill>
              <a:latin typeface="Droid Serif"/>
              <a:ea typeface="Droid Serif"/>
              <a:cs typeface="Droid Serif"/>
              <a:sym typeface="Droid Serif"/>
            </a:endParaRPr>
          </a:p>
          <a:p>
            <a:pPr indent="-304800" lvl="0" marL="457200" rtl="0" algn="l">
              <a:spcBef>
                <a:spcPts val="0"/>
              </a:spcBef>
              <a:spcAft>
                <a:spcPts val="0"/>
              </a:spcAft>
              <a:buClr>
                <a:schemeClr val="dk1"/>
              </a:buClr>
              <a:buSzPts val="1200"/>
              <a:buFont typeface="Droid Serif"/>
              <a:buChar char="●"/>
            </a:pPr>
            <a:r>
              <a:rPr lang="en" sz="1200">
                <a:solidFill>
                  <a:schemeClr val="dk1"/>
                </a:solidFill>
                <a:latin typeface="Droid Serif"/>
                <a:ea typeface="Droid Serif"/>
                <a:cs typeface="Droid Serif"/>
                <a:sym typeface="Droid Serif"/>
              </a:rPr>
              <a:t>The screen media types ensure that the styles apply to screen-based devices. </a:t>
            </a:r>
            <a:endParaRPr sz="12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200">
              <a:solidFill>
                <a:schemeClr val="dk1"/>
              </a:solidFill>
              <a:latin typeface="Droid Serif"/>
              <a:ea typeface="Droid Serif"/>
              <a:cs typeface="Droid Serif"/>
              <a:sym typeface="Droid Serif"/>
            </a:endParaRPr>
          </a:p>
          <a:p>
            <a:pPr indent="-304800" lvl="0" marL="457200" rtl="0" algn="l">
              <a:spcBef>
                <a:spcPts val="0"/>
              </a:spcBef>
              <a:spcAft>
                <a:spcPts val="0"/>
              </a:spcAft>
              <a:buClr>
                <a:schemeClr val="dk1"/>
              </a:buClr>
              <a:buSzPts val="1200"/>
              <a:buFont typeface="Droid Serif"/>
              <a:buChar char="●"/>
            </a:pPr>
            <a:r>
              <a:rPr lang="en" sz="1200">
                <a:solidFill>
                  <a:schemeClr val="dk1"/>
                </a:solidFill>
                <a:latin typeface="Droid Serif"/>
                <a:ea typeface="Droid Serif"/>
                <a:cs typeface="Droid Serif"/>
                <a:sym typeface="Droid Serif"/>
              </a:rPr>
              <a:t>The mobile media query uses the maximum-width media property to restrict styles to screens under 481 pixels, which should target the majority of smartphone devices. </a:t>
            </a:r>
            <a:endParaRPr sz="12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200">
              <a:solidFill>
                <a:schemeClr val="dk1"/>
              </a:solidFill>
              <a:latin typeface="Droid Serif"/>
              <a:ea typeface="Droid Serif"/>
              <a:cs typeface="Droid Serif"/>
              <a:sym typeface="Droid Serif"/>
            </a:endParaRPr>
          </a:p>
          <a:p>
            <a:pPr indent="-304800" lvl="0" marL="457200" rtl="0" algn="l">
              <a:spcBef>
                <a:spcPts val="0"/>
              </a:spcBef>
              <a:spcAft>
                <a:spcPts val="0"/>
              </a:spcAft>
              <a:buClr>
                <a:schemeClr val="dk1"/>
              </a:buClr>
              <a:buSzPts val="1200"/>
              <a:buFont typeface="Droid Serif"/>
              <a:buChar char="●"/>
            </a:pPr>
            <a:r>
              <a:rPr lang="en" sz="1200">
                <a:solidFill>
                  <a:schemeClr val="dk1"/>
                </a:solidFill>
                <a:latin typeface="Droid Serif"/>
                <a:ea typeface="Droid Serif"/>
                <a:cs typeface="Droid Serif"/>
                <a:sym typeface="Droid Serif"/>
              </a:rPr>
              <a:t>The tablet media query uses slightly longer syntax, by combining both a minimum and a maximum-width media property to define a specific range of screen sizes. 		</a:t>
            </a:r>
            <a:endParaRPr sz="1200">
              <a:solidFill>
                <a:schemeClr val="dk1"/>
              </a:solidFill>
              <a:latin typeface="Droid Serif"/>
              <a:ea typeface="Droid Serif"/>
              <a:cs typeface="Droid Serif"/>
              <a:sym typeface="Droid Serif"/>
            </a:endParaRPr>
          </a:p>
          <a:p>
            <a:pPr indent="0" lvl="0" marL="0" rtl="0" algn="l">
              <a:spcBef>
                <a:spcPts val="0"/>
              </a:spcBef>
              <a:spcAft>
                <a:spcPts val="0"/>
              </a:spcAft>
              <a:buNone/>
            </a:pPr>
            <a:r>
              <a:t/>
            </a:r>
            <a:endParaRPr sz="1200">
              <a:solidFill>
                <a:schemeClr val="dk1"/>
              </a:solidFill>
              <a:latin typeface="Droid Serif"/>
              <a:ea typeface="Droid Serif"/>
              <a:cs typeface="Droid Serif"/>
              <a:sym typeface="Droid Serif"/>
            </a:endParaRPr>
          </a:p>
        </p:txBody>
      </p:sp>
      <p:sp>
        <p:nvSpPr>
          <p:cNvPr id="271" name="Google Shape;271;p42"/>
          <p:cNvSpPr txBox="1"/>
          <p:nvPr/>
        </p:nvSpPr>
        <p:spPr>
          <a:xfrm>
            <a:off x="493775" y="438900"/>
            <a:ext cx="2506200" cy="30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Media Queries</a:t>
            </a:r>
            <a:endParaRPr/>
          </a:p>
        </p:txBody>
      </p:sp>
      <p:pic>
        <p:nvPicPr>
          <p:cNvPr id="272" name="Google Shape;272;p42"/>
          <p:cNvPicPr preferRelativeResize="0"/>
          <p:nvPr/>
        </p:nvPicPr>
        <p:blipFill>
          <a:blip r:embed="rId3">
            <a:alphaModFix/>
          </a:blip>
          <a:stretch>
            <a:fillRect/>
          </a:stretch>
        </p:blipFill>
        <p:spPr>
          <a:xfrm>
            <a:off x="5995475" y="372650"/>
            <a:ext cx="2453575" cy="1584250"/>
          </a:xfrm>
          <a:prstGeom prst="rect">
            <a:avLst/>
          </a:prstGeom>
          <a:noFill/>
          <a:ln>
            <a:noFill/>
          </a:ln>
        </p:spPr>
      </p:pic>
      <p:pic>
        <p:nvPicPr>
          <p:cNvPr id="273" name="Google Shape;273;p42"/>
          <p:cNvPicPr preferRelativeResize="0"/>
          <p:nvPr/>
        </p:nvPicPr>
        <p:blipFill>
          <a:blip r:embed="rId4">
            <a:alphaModFix/>
          </a:blip>
          <a:stretch>
            <a:fillRect/>
          </a:stretch>
        </p:blipFill>
        <p:spPr>
          <a:xfrm>
            <a:off x="5995475" y="2011500"/>
            <a:ext cx="2708525" cy="1326700"/>
          </a:xfrm>
          <a:prstGeom prst="rect">
            <a:avLst/>
          </a:prstGeom>
          <a:noFill/>
          <a:ln>
            <a:noFill/>
          </a:ln>
        </p:spPr>
      </p:pic>
      <p:sp>
        <p:nvSpPr>
          <p:cNvPr id="274" name="Google Shape;274;p42"/>
          <p:cNvSpPr txBox="1"/>
          <p:nvPr/>
        </p:nvSpPr>
        <p:spPr>
          <a:xfrm>
            <a:off x="6321400" y="1570925"/>
            <a:ext cx="1731600" cy="2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Droid Serif"/>
                <a:ea typeface="Droid Serif"/>
                <a:cs typeface="Droid Serif"/>
                <a:sym typeface="Droid Serif"/>
              </a:rPr>
              <a:t>mobile media query </a:t>
            </a:r>
            <a:endParaRPr>
              <a:solidFill>
                <a:srgbClr val="FF0000"/>
              </a:solidFill>
            </a:endParaRPr>
          </a:p>
        </p:txBody>
      </p:sp>
      <p:sp>
        <p:nvSpPr>
          <p:cNvPr id="275" name="Google Shape;275;p42"/>
          <p:cNvSpPr txBox="1"/>
          <p:nvPr/>
        </p:nvSpPr>
        <p:spPr>
          <a:xfrm>
            <a:off x="6356463" y="3064950"/>
            <a:ext cx="1731600" cy="2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Droid Serif"/>
                <a:ea typeface="Droid Serif"/>
                <a:cs typeface="Droid Serif"/>
                <a:sym typeface="Droid Serif"/>
              </a:rPr>
              <a:t>tablet </a:t>
            </a:r>
            <a:r>
              <a:rPr lang="en" sz="1200">
                <a:solidFill>
                  <a:srgbClr val="FF0000"/>
                </a:solidFill>
                <a:latin typeface="Droid Serif"/>
                <a:ea typeface="Droid Serif"/>
                <a:cs typeface="Droid Serif"/>
                <a:sym typeface="Droid Serif"/>
              </a:rPr>
              <a:t>media query </a:t>
            </a:r>
            <a:endParaRPr>
              <a:solidFill>
                <a:srgbClr val="FF0000"/>
              </a:solidFill>
            </a:endParaRPr>
          </a:p>
        </p:txBody>
      </p:sp>
      <p:sp>
        <p:nvSpPr>
          <p:cNvPr id="276" name="Google Shape;276;p42"/>
          <p:cNvSpPr txBox="1"/>
          <p:nvPr/>
        </p:nvSpPr>
        <p:spPr>
          <a:xfrm>
            <a:off x="6356475" y="4529775"/>
            <a:ext cx="1731600" cy="2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Droid Serif"/>
                <a:ea typeface="Droid Serif"/>
                <a:cs typeface="Droid Serif"/>
                <a:sym typeface="Droid Serif"/>
              </a:rPr>
              <a:t>desktop</a:t>
            </a:r>
            <a:r>
              <a:rPr lang="en" sz="1200">
                <a:solidFill>
                  <a:srgbClr val="FF0000"/>
                </a:solidFill>
                <a:latin typeface="Droid Serif"/>
                <a:ea typeface="Droid Serif"/>
                <a:cs typeface="Droid Serif"/>
                <a:sym typeface="Droid Serif"/>
              </a:rPr>
              <a:t> media query </a:t>
            </a:r>
            <a:endParaRPr>
              <a:solidFill>
                <a:srgbClr val="FF0000"/>
              </a:solidFill>
            </a:endParaRPr>
          </a:p>
        </p:txBody>
      </p:sp>
      <p:pic>
        <p:nvPicPr>
          <p:cNvPr id="277" name="Google Shape;277;p42"/>
          <p:cNvPicPr preferRelativeResize="0"/>
          <p:nvPr/>
        </p:nvPicPr>
        <p:blipFill>
          <a:blip r:embed="rId5">
            <a:alphaModFix/>
          </a:blip>
          <a:stretch>
            <a:fillRect/>
          </a:stretch>
        </p:blipFill>
        <p:spPr>
          <a:xfrm>
            <a:off x="5995475" y="3392800"/>
            <a:ext cx="2245425" cy="1148275"/>
          </a:xfrm>
          <a:prstGeom prst="rect">
            <a:avLst/>
          </a:prstGeom>
          <a:noFill/>
          <a:ln>
            <a:noFill/>
          </a:ln>
        </p:spPr>
      </p:pic>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txBox="1"/>
          <p:nvPr>
            <p:ph idx="1" type="body"/>
          </p:nvPr>
        </p:nvSpPr>
        <p:spPr>
          <a:xfrm>
            <a:off x="703850" y="556275"/>
            <a:ext cx="7523400" cy="408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rPr lang="en"/>
              <a:t>NOTE: </a:t>
            </a:r>
            <a:r>
              <a:rPr b="0" i="0" lang="en" sz="1400" u="none" cap="none" strike="noStrike">
                <a:solidFill>
                  <a:srgbClr val="434343"/>
                </a:solidFill>
                <a:latin typeface="Droid Serif"/>
                <a:ea typeface="Droid Serif"/>
                <a:cs typeface="Droid Serif"/>
                <a:sym typeface="Droid Serif"/>
              </a:rPr>
              <a:t>One quick way to make media/pictures scalable is by using the max-width property with a value of 100%</a:t>
            </a:r>
            <a:endParaRPr sz="1400"/>
          </a:p>
          <a:p>
            <a:pPr indent="0" lvl="2" marL="0" marR="0" rtl="0" algn="l">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Consolas"/>
              <a:ea typeface="Consolas"/>
              <a:cs typeface="Consolas"/>
              <a:sym typeface="Consolas"/>
            </a:endParaRPr>
          </a:p>
          <a:p>
            <a:pPr indent="0" lvl="2" marL="914400" marR="0" rtl="0" algn="l">
              <a:lnSpc>
                <a:spcPct val="100000"/>
              </a:lnSpc>
              <a:spcBef>
                <a:spcPts val="0"/>
              </a:spcBef>
              <a:spcAft>
                <a:spcPts val="0"/>
              </a:spcAft>
              <a:buClr>
                <a:srgbClr val="CCCCCC"/>
              </a:buClr>
              <a:buFont typeface="Droid Serif"/>
              <a:buNone/>
            </a:pPr>
            <a:r>
              <a:rPr b="0" i="0" lang="en" sz="1800" u="none" cap="none" strike="noStrike">
                <a:solidFill>
                  <a:srgbClr val="434343"/>
                </a:solidFill>
                <a:latin typeface="Consolas"/>
                <a:ea typeface="Consolas"/>
                <a:cs typeface="Consolas"/>
                <a:sym typeface="Consolas"/>
              </a:rPr>
              <a:t>img, video, canvas {</a:t>
            </a:r>
            <a:endParaRPr sz="1800"/>
          </a:p>
          <a:p>
            <a:pPr indent="0" lvl="2" marL="914400" marR="0" rtl="0" algn="l">
              <a:lnSpc>
                <a:spcPct val="100000"/>
              </a:lnSpc>
              <a:spcBef>
                <a:spcPts val="0"/>
              </a:spcBef>
              <a:spcAft>
                <a:spcPts val="0"/>
              </a:spcAft>
              <a:buClr>
                <a:srgbClr val="CCCCCC"/>
              </a:buClr>
              <a:buFont typeface="Droid Serif"/>
              <a:buNone/>
            </a:pPr>
            <a:r>
              <a:rPr b="0" i="0" lang="en" sz="1800" u="none" cap="none" strike="noStrike">
                <a:solidFill>
                  <a:srgbClr val="434343"/>
                </a:solidFill>
                <a:latin typeface="Consolas"/>
                <a:ea typeface="Consolas"/>
                <a:cs typeface="Consolas"/>
                <a:sym typeface="Consolas"/>
              </a:rPr>
              <a:t>     max-width: 100%;</a:t>
            </a:r>
            <a:endParaRPr sz="1800"/>
          </a:p>
          <a:p>
            <a:pPr indent="0" lvl="2" marL="914400" marR="0" rtl="0" algn="l">
              <a:lnSpc>
                <a:spcPct val="100000"/>
              </a:lnSpc>
              <a:spcBef>
                <a:spcPts val="0"/>
              </a:spcBef>
              <a:spcAft>
                <a:spcPts val="0"/>
              </a:spcAft>
              <a:buClr>
                <a:srgbClr val="CCCCCC"/>
              </a:buClr>
              <a:buFont typeface="Droid Serif"/>
              <a:buNone/>
            </a:pPr>
            <a:r>
              <a:rPr b="0" i="0" lang="en" sz="1800" u="none" cap="none" strike="noStrike">
                <a:solidFill>
                  <a:srgbClr val="434343"/>
                </a:solidFill>
                <a:latin typeface="Consolas"/>
                <a:ea typeface="Consolas"/>
                <a:cs typeface="Consolas"/>
                <a:sym typeface="Consolas"/>
              </a:rPr>
              <a:t>}</a:t>
            </a:r>
            <a:endParaRPr b="0" i="0" sz="1800" u="none" cap="none" strike="noStrike">
              <a:solidFill>
                <a:srgbClr val="434343"/>
              </a:solidFill>
              <a:latin typeface="Consolas"/>
              <a:ea typeface="Consolas"/>
              <a:cs typeface="Consolas"/>
              <a:sym typeface="Consolas"/>
            </a:endParaRPr>
          </a:p>
          <a:p>
            <a:pPr indent="0" lvl="2" marL="0" marR="0" rtl="0" algn="l">
              <a:lnSpc>
                <a:spcPct val="100000"/>
              </a:lnSpc>
              <a:spcBef>
                <a:spcPts val="0"/>
              </a:spcBef>
              <a:spcAft>
                <a:spcPts val="0"/>
              </a:spcAft>
              <a:buClr>
                <a:srgbClr val="CCCCCC"/>
              </a:buClr>
              <a:buFont typeface="Droid Serif"/>
              <a:buNone/>
            </a:pPr>
            <a:r>
              <a:t/>
            </a:r>
            <a:endParaRPr sz="1800">
              <a:latin typeface="Consolas"/>
              <a:ea typeface="Consolas"/>
              <a:cs typeface="Consolas"/>
              <a:sym typeface="Consolas"/>
            </a:endParaRPr>
          </a:p>
          <a:p>
            <a:pPr indent="-317500" lvl="0" marL="457200" rtl="0" algn="l">
              <a:spcBef>
                <a:spcPts val="0"/>
              </a:spcBef>
              <a:spcAft>
                <a:spcPts val="0"/>
              </a:spcAft>
              <a:buSzPts val="1400"/>
              <a:buChar char="⊡"/>
            </a:pPr>
            <a:r>
              <a:rPr lang="en" sz="1400"/>
              <a:t>Creating breakpoints with media queries is an important part of responsive design, it's only the first step to creating responsive layouts.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To create a layout that's truly responsive, you'll need to combine these breakpoints with fluid grids.</a:t>
            </a:r>
            <a:endParaRPr sz="1400">
              <a:latin typeface="Consolas"/>
              <a:ea typeface="Consolas"/>
              <a:cs typeface="Consolas"/>
              <a:sym typeface="Consolas"/>
            </a:endParaRPr>
          </a:p>
        </p:txBody>
      </p:sp>
      <p:sp>
        <p:nvSpPr>
          <p:cNvPr id="283" name="Google Shape;283;p43"/>
          <p:cNvSpPr txBox="1"/>
          <p:nvPr>
            <p:ph type="title"/>
          </p:nvPr>
        </p:nvSpPr>
        <p:spPr>
          <a:xfrm>
            <a:off x="3055300" y="91575"/>
            <a:ext cx="3033300" cy="464699"/>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284" name="Google Shape;284;p43"/>
          <p:cNvSpPr txBox="1"/>
          <p:nvPr/>
        </p:nvSpPr>
        <p:spPr>
          <a:xfrm>
            <a:off x="493775" y="438900"/>
            <a:ext cx="25062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Media Queries</a:t>
            </a:r>
            <a:endParaRPr/>
          </a:p>
        </p:txBody>
      </p:sp>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290" name="Google Shape;290;p44"/>
          <p:cNvPicPr preferRelativeResize="0"/>
          <p:nvPr/>
        </p:nvPicPr>
        <p:blipFill rotWithShape="1">
          <a:blip r:embed="rId3">
            <a:alphaModFix/>
          </a:blip>
          <a:srcRect b="61663" l="0" r="0" t="0"/>
          <a:stretch/>
        </p:blipFill>
        <p:spPr>
          <a:xfrm>
            <a:off x="717200" y="2499875"/>
            <a:ext cx="7709601" cy="1079675"/>
          </a:xfrm>
          <a:prstGeom prst="rect">
            <a:avLst/>
          </a:prstGeom>
          <a:noFill/>
          <a:ln>
            <a:noFill/>
          </a:ln>
        </p:spPr>
      </p:pic>
      <p:sp>
        <p:nvSpPr>
          <p:cNvPr id="291" name="Google Shape;291;p44"/>
          <p:cNvSpPr txBox="1"/>
          <p:nvPr/>
        </p:nvSpPr>
        <p:spPr>
          <a:xfrm>
            <a:off x="507500" y="872075"/>
            <a:ext cx="7770000" cy="94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Droid Serif"/>
                <a:ea typeface="Droid Serif"/>
                <a:cs typeface="Droid Serif"/>
                <a:sym typeface="Droid Serif"/>
              </a:rPr>
              <a:t>Create the following page</a:t>
            </a:r>
            <a:endParaRPr b="1" sz="1800">
              <a:solidFill>
                <a:srgbClr val="434343"/>
              </a:solidFill>
              <a:latin typeface="Droid Serif"/>
              <a:ea typeface="Droid Serif"/>
              <a:cs typeface="Droid Serif"/>
              <a:sym typeface="Droid Serif"/>
            </a:endParaRPr>
          </a:p>
          <a:p>
            <a:pPr indent="-317500" lvl="0" marL="457200" rtl="0" algn="l">
              <a:spcBef>
                <a:spcPts val="0"/>
              </a:spcBef>
              <a:spcAft>
                <a:spcPts val="0"/>
              </a:spcAft>
              <a:buClr>
                <a:schemeClr val="lt2"/>
              </a:buClr>
              <a:buSzPts val="1400"/>
              <a:buFont typeface="Droid Serif"/>
              <a:buChar char="⊡"/>
            </a:pPr>
            <a:r>
              <a:rPr lang="en">
                <a:solidFill>
                  <a:srgbClr val="0000FF"/>
                </a:solidFill>
                <a:latin typeface="Droid Serif"/>
                <a:ea typeface="Droid Serif"/>
                <a:cs typeface="Droid Serif"/>
                <a:sym typeface="Droid Serif"/>
              </a:rPr>
              <a:t>Save as public_html/samples/breakpoint.html</a:t>
            </a:r>
            <a:endParaRPr>
              <a:solidFill>
                <a:srgbClr val="0000FF"/>
              </a:solidFill>
              <a:latin typeface="Droid Serif"/>
              <a:ea typeface="Droid Serif"/>
              <a:cs typeface="Droid Serif"/>
              <a:sym typeface="Droid Serif"/>
            </a:endParaRPr>
          </a:p>
          <a:p>
            <a:pPr indent="-317500" lvl="0" marL="457200" rtl="0" algn="l">
              <a:spcBef>
                <a:spcPts val="0"/>
              </a:spcBef>
              <a:spcAft>
                <a:spcPts val="0"/>
              </a:spcAft>
              <a:buClr>
                <a:srgbClr val="0000FF"/>
              </a:buClr>
              <a:buSzPts val="1400"/>
              <a:buFont typeface="Droid Serif"/>
              <a:buChar char="⊡"/>
            </a:pPr>
            <a:r>
              <a:rPr lang="en">
                <a:solidFill>
                  <a:srgbClr val="0000FF"/>
                </a:solidFill>
                <a:latin typeface="Droid Serif"/>
                <a:ea typeface="Droid Serif"/>
                <a:cs typeface="Droid Serif"/>
                <a:sym typeface="Droid Serif"/>
              </a:rPr>
              <a:t>Save the css page to public_html/samples/breakpoint.css</a:t>
            </a:r>
            <a:endParaRPr>
              <a:solidFill>
                <a:srgbClr val="0000FF"/>
              </a:solidFill>
              <a:latin typeface="Droid Serif"/>
              <a:ea typeface="Droid Serif"/>
              <a:cs typeface="Droid Serif"/>
              <a:sym typeface="Droid Serif"/>
            </a:endParaRPr>
          </a:p>
          <a:p>
            <a:pPr indent="-317500" lvl="0" marL="457200" rtl="0" algn="l">
              <a:spcBef>
                <a:spcPts val="0"/>
              </a:spcBef>
              <a:spcAft>
                <a:spcPts val="0"/>
              </a:spcAft>
              <a:buClr>
                <a:srgbClr val="0000FF"/>
              </a:buClr>
              <a:buSzPts val="1400"/>
              <a:buFont typeface="Droid Serif"/>
              <a:buChar char="⊡"/>
            </a:pPr>
            <a:r>
              <a:rPr lang="en">
                <a:solidFill>
                  <a:srgbClr val="0000FF"/>
                </a:solidFill>
                <a:latin typeface="Droid Serif"/>
                <a:ea typeface="Droid Serif"/>
                <a:cs typeface="Droid Serif"/>
                <a:sym typeface="Droid Serif"/>
              </a:rPr>
              <a:t>Add viewport Meta Tag to main page</a:t>
            </a:r>
            <a:endParaRPr>
              <a:solidFill>
                <a:srgbClr val="0000FF"/>
              </a:solidFill>
              <a:latin typeface="Droid Serif"/>
              <a:ea typeface="Droid Serif"/>
              <a:cs typeface="Droid Serif"/>
              <a:sym typeface="Droid Serif"/>
            </a:endParaRPr>
          </a:p>
          <a:p>
            <a:pPr indent="-317500" lvl="0" marL="457200" rtl="0" algn="l">
              <a:spcBef>
                <a:spcPts val="0"/>
              </a:spcBef>
              <a:spcAft>
                <a:spcPts val="0"/>
              </a:spcAft>
              <a:buClr>
                <a:srgbClr val="0000FF"/>
              </a:buClr>
              <a:buSzPts val="1400"/>
              <a:buFont typeface="Droid Serif"/>
              <a:buChar char="⊡"/>
            </a:pPr>
            <a:r>
              <a:rPr lang="en">
                <a:solidFill>
                  <a:srgbClr val="0000FF"/>
                </a:solidFill>
                <a:latin typeface="Droid Serif"/>
                <a:ea typeface="Droid Serif"/>
                <a:cs typeface="Droid Serif"/>
                <a:sym typeface="Droid Serif"/>
              </a:rPr>
              <a:t>Use &lt;section&gt; for columns and use a wrapper container div (max-width 1024px)</a:t>
            </a:r>
            <a:endParaRPr>
              <a:solidFill>
                <a:srgbClr val="0000FF"/>
              </a:solidFill>
              <a:latin typeface="Droid Serif"/>
              <a:ea typeface="Droid Serif"/>
              <a:cs typeface="Droid Serif"/>
              <a:sym typeface="Droid Serif"/>
            </a:endParaRPr>
          </a:p>
          <a:p>
            <a:pPr indent="-317500" lvl="0" marL="457200" rtl="0" algn="l">
              <a:spcBef>
                <a:spcPts val="0"/>
              </a:spcBef>
              <a:spcAft>
                <a:spcPts val="0"/>
              </a:spcAft>
              <a:buClr>
                <a:srgbClr val="0000FF"/>
              </a:buClr>
              <a:buSzPts val="1400"/>
              <a:buFont typeface="Droid Serif"/>
              <a:buChar char="⊡"/>
            </a:pPr>
            <a:r>
              <a:rPr lang="en">
                <a:solidFill>
                  <a:srgbClr val="0000FF"/>
                </a:solidFill>
                <a:latin typeface="Droid Serif"/>
                <a:ea typeface="Droid Serif"/>
                <a:cs typeface="Droid Serif"/>
                <a:sym typeface="Droid Serif"/>
              </a:rPr>
              <a:t>Set breakpoints for 1023, 640, and 320. Within those breakpoints, change the layout of the sections so you can see that the breakpoints worked.</a:t>
            </a:r>
            <a:endParaRPr>
              <a:solidFill>
                <a:srgbClr val="0000FF"/>
              </a:solidFill>
              <a:latin typeface="Droid Serif"/>
              <a:ea typeface="Droid Serif"/>
              <a:cs typeface="Droid Serif"/>
              <a:sym typeface="Droid Serif"/>
            </a:endParaRPr>
          </a:p>
        </p:txBody>
      </p:sp>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5"/>
          <p:cNvSpPr txBox="1"/>
          <p:nvPr>
            <p:ph idx="1" type="body"/>
          </p:nvPr>
        </p:nvSpPr>
        <p:spPr>
          <a:xfrm>
            <a:off x="703850" y="556275"/>
            <a:ext cx="7523400" cy="408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a:p>
            <a:pPr indent="-317500" lvl="0" marL="457200" rtl="0" algn="l">
              <a:spcBef>
                <a:spcPts val="0"/>
              </a:spcBef>
              <a:spcAft>
                <a:spcPts val="0"/>
              </a:spcAft>
              <a:buSzPts val="1400"/>
              <a:buChar char="⊡"/>
            </a:pPr>
            <a:r>
              <a:rPr lang="en" sz="1400"/>
              <a:t>Columns and base width is related to a default font size, ideal ratio, or an ideal screen width.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 16-pixel-based grid is the default font size for most browsers,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 most popular currently is 920 pixels</a:t>
            </a:r>
            <a:endParaRPr sz="1400"/>
          </a:p>
          <a:p>
            <a:pPr indent="-317500" lvl="0" marL="457200" rtl="0" algn="l">
              <a:spcBef>
                <a:spcPts val="0"/>
              </a:spcBef>
              <a:spcAft>
                <a:spcPts val="0"/>
              </a:spcAft>
              <a:buSzPts val="1400"/>
              <a:buChar char="⊡"/>
            </a:pPr>
            <a:r>
              <a:rPr lang="en" sz="1400"/>
              <a:t>Can have one design for each breakpoint.	</a:t>
            </a:r>
            <a:r>
              <a:rPr lang="en"/>
              <a:t>				</a:t>
            </a:r>
            <a:r>
              <a:rPr lang="en" sz="1400">
                <a:solidFill>
                  <a:srgbClr val="0000FF"/>
                </a:solidFill>
              </a:rPr>
              <a:t>920px</a:t>
            </a:r>
            <a:endParaRPr sz="1400">
              <a:solidFill>
                <a:srgbClr val="0000FF"/>
              </a:solidFill>
            </a:endParaRPr>
          </a:p>
          <a:p>
            <a:pPr indent="0" lvl="0" marL="0" rtl="0" algn="l">
              <a:spcBef>
                <a:spcPts val="0"/>
              </a:spcBef>
              <a:spcAft>
                <a:spcPts val="0"/>
              </a:spcAft>
              <a:buNone/>
            </a:pPr>
            <a:r>
              <a:t/>
            </a:r>
            <a:endParaRPr/>
          </a:p>
        </p:txBody>
      </p:sp>
      <p:sp>
        <p:nvSpPr>
          <p:cNvPr id="297" name="Google Shape;297;p45"/>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298" name="Google Shape;298;p45"/>
          <p:cNvSpPr txBox="1"/>
          <p:nvPr/>
        </p:nvSpPr>
        <p:spPr>
          <a:xfrm>
            <a:off x="493775" y="438900"/>
            <a:ext cx="25062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Fluid Grids</a:t>
            </a:r>
            <a:endParaRPr/>
          </a:p>
        </p:txBody>
      </p:sp>
      <p:pic>
        <p:nvPicPr>
          <p:cNvPr id="299" name="Google Shape;299;p45"/>
          <p:cNvPicPr preferRelativeResize="0"/>
          <p:nvPr/>
        </p:nvPicPr>
        <p:blipFill>
          <a:blip r:embed="rId3">
            <a:alphaModFix/>
          </a:blip>
          <a:stretch>
            <a:fillRect/>
          </a:stretch>
        </p:blipFill>
        <p:spPr>
          <a:xfrm>
            <a:off x="1006174" y="2715775"/>
            <a:ext cx="3251399" cy="2084800"/>
          </a:xfrm>
          <a:prstGeom prst="rect">
            <a:avLst/>
          </a:prstGeom>
          <a:noFill/>
          <a:ln>
            <a:noFill/>
          </a:ln>
        </p:spPr>
      </p:pic>
      <p:pic>
        <p:nvPicPr>
          <p:cNvPr id="300" name="Google Shape;300;p45"/>
          <p:cNvPicPr preferRelativeResize="0"/>
          <p:nvPr/>
        </p:nvPicPr>
        <p:blipFill>
          <a:blip r:embed="rId4">
            <a:alphaModFix/>
          </a:blip>
          <a:stretch>
            <a:fillRect/>
          </a:stretch>
        </p:blipFill>
        <p:spPr>
          <a:xfrm>
            <a:off x="4547250" y="2657475"/>
            <a:ext cx="3990976" cy="2143100"/>
          </a:xfrm>
          <a:prstGeom prst="rect">
            <a:avLst/>
          </a:prstGeom>
          <a:noFill/>
          <a:ln>
            <a:noFill/>
          </a:ln>
        </p:spPr>
      </p:pic>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idx="1" type="body"/>
          </p:nvPr>
        </p:nvSpPr>
        <p:spPr>
          <a:xfrm>
            <a:off x="703850" y="556275"/>
            <a:ext cx="7523400" cy="408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a:p>
            <a:pPr indent="-317500" lvl="0" marL="457200" rtl="0" algn="l">
              <a:spcBef>
                <a:spcPts val="0"/>
              </a:spcBef>
              <a:spcAft>
                <a:spcPts val="0"/>
              </a:spcAft>
              <a:buSzPts val="1400"/>
              <a:buChar char="⊡"/>
            </a:pPr>
            <a:r>
              <a:rPr lang="en" sz="1400"/>
              <a:t>Once you establish a grid you would use % or em values for the widths of columns to handle different screen sizes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You could </a:t>
            </a:r>
            <a:r>
              <a:rPr lang="en" sz="1400"/>
              <a:t>construct</a:t>
            </a:r>
            <a:r>
              <a:rPr lang="en" sz="1400"/>
              <a:t> the framework for the grids on your own but there are pre-set frameworks available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When designing you should s</a:t>
            </a:r>
            <a:r>
              <a:rPr lang="en" sz="1400"/>
              <a:t>et the width to a value slightly smaller than the target size to allow for things like browser chrome or maybe floating browser windows that aren't maximized (960 if fixed layout).</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Framework Downsides</a:t>
            </a:r>
            <a:endParaRPr sz="1400"/>
          </a:p>
          <a:p>
            <a:pPr indent="-317500" lvl="1" marL="914400" rtl="0" algn="l">
              <a:spcBef>
                <a:spcPts val="0"/>
              </a:spcBef>
              <a:spcAft>
                <a:spcPts val="0"/>
              </a:spcAft>
              <a:buSzPts val="1400"/>
              <a:buChar char="□"/>
            </a:pPr>
            <a:r>
              <a:rPr lang="en" sz="1400"/>
              <a:t>Heavily class based- using non semantic class names</a:t>
            </a:r>
            <a:endParaRPr sz="1400"/>
          </a:p>
          <a:p>
            <a:pPr indent="-317500" lvl="1" marL="914400" rtl="0" algn="l">
              <a:spcBef>
                <a:spcPts val="0"/>
              </a:spcBef>
              <a:spcAft>
                <a:spcPts val="0"/>
              </a:spcAft>
              <a:buSzPts val="1400"/>
              <a:buChar char="□"/>
            </a:pPr>
            <a:r>
              <a:rPr lang="en" sz="1400"/>
              <a:t>Non semantic-Clutters your HTML</a:t>
            </a:r>
            <a:endParaRPr sz="1400"/>
          </a:p>
          <a:p>
            <a:pPr indent="-317500" lvl="1" marL="914400" rtl="0" algn="l">
              <a:spcBef>
                <a:spcPts val="0"/>
              </a:spcBef>
              <a:spcAft>
                <a:spcPts val="0"/>
              </a:spcAft>
              <a:buSzPts val="1400"/>
              <a:buChar char="□"/>
            </a:pPr>
            <a:r>
              <a:rPr lang="en" sz="1400"/>
              <a:t>Extra clear elements -cause you to have to add code to HTML</a:t>
            </a:r>
            <a:endParaRPr sz="1400"/>
          </a:p>
          <a:p>
            <a:pPr indent="-317500" lvl="1" marL="914400" rtl="0" algn="l">
              <a:spcBef>
                <a:spcPts val="0"/>
              </a:spcBef>
              <a:spcAft>
                <a:spcPts val="0"/>
              </a:spcAft>
              <a:buSzPts val="1400"/>
              <a:buChar char="□"/>
            </a:pPr>
            <a:r>
              <a:rPr lang="en" sz="1400"/>
              <a:t>Lots of extra unnecessary code and large in size	</a:t>
            </a:r>
            <a:r>
              <a:rPr lang="en"/>
              <a:t>				</a:t>
            </a:r>
            <a:endParaRPr sz="1400">
              <a:solidFill>
                <a:srgbClr val="0000FF"/>
              </a:solidFill>
            </a:endParaRPr>
          </a:p>
          <a:p>
            <a:pPr indent="0" lvl="0" marL="0" rtl="0" algn="l">
              <a:spcBef>
                <a:spcPts val="0"/>
              </a:spcBef>
              <a:spcAft>
                <a:spcPts val="0"/>
              </a:spcAft>
              <a:buNone/>
            </a:pPr>
            <a:r>
              <a:t/>
            </a:r>
            <a:endParaRPr/>
          </a:p>
        </p:txBody>
      </p:sp>
      <p:sp>
        <p:nvSpPr>
          <p:cNvPr id="306" name="Google Shape;306;p46"/>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307" name="Google Shape;307;p46"/>
          <p:cNvSpPr txBox="1"/>
          <p:nvPr/>
        </p:nvSpPr>
        <p:spPr>
          <a:xfrm>
            <a:off x="493775" y="438900"/>
            <a:ext cx="50202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Droid Serif"/>
                <a:ea typeface="Droid Serif"/>
                <a:cs typeface="Droid Serif"/>
                <a:sym typeface="Droid Serif"/>
              </a:rPr>
              <a:t>Fluid Grids &amp; Frameworks</a:t>
            </a:r>
            <a:endParaRPr/>
          </a:p>
        </p:txBody>
      </p:sp>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idx="1" type="body"/>
          </p:nvPr>
        </p:nvSpPr>
        <p:spPr>
          <a:xfrm>
            <a:off x="439750" y="630775"/>
            <a:ext cx="7070700" cy="82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Modify the flexible layout and make it responsive</a:t>
            </a:r>
            <a:endParaRPr b="1" sz="1800"/>
          </a:p>
          <a:p>
            <a:pPr indent="-317500" lvl="0" marL="457200" marR="0" rtl="0" algn="l">
              <a:lnSpc>
                <a:spcPct val="100000"/>
              </a:lnSpc>
              <a:spcBef>
                <a:spcPts val="0"/>
              </a:spcBef>
              <a:spcAft>
                <a:spcPts val="0"/>
              </a:spcAft>
              <a:buSzPts val="1400"/>
              <a:buChar char="⊡"/>
            </a:pPr>
            <a:r>
              <a:rPr lang="en" sz="1400">
                <a:solidFill>
                  <a:srgbClr val="0000FF"/>
                </a:solidFill>
              </a:rPr>
              <a:t>Save flexiblelayout.html as public_html/samples/responsivelayout.html</a:t>
            </a:r>
            <a:endParaRPr sz="1400">
              <a:solidFill>
                <a:srgbClr val="0000FF"/>
              </a:solidFill>
            </a:endParaRPr>
          </a:p>
          <a:p>
            <a:pPr indent="-317500" lvl="0" marL="457200" rtl="0" algn="l">
              <a:spcBef>
                <a:spcPts val="0"/>
              </a:spcBef>
              <a:spcAft>
                <a:spcPts val="0"/>
              </a:spcAft>
              <a:buClr>
                <a:srgbClr val="0000FF"/>
              </a:buClr>
              <a:buSzPts val="1400"/>
              <a:buChar char="⊡"/>
            </a:pPr>
            <a:r>
              <a:rPr lang="en" sz="1400">
                <a:solidFill>
                  <a:srgbClr val="0000FF"/>
                </a:solidFill>
              </a:rPr>
              <a:t>Save the css page to public_html/samples/responsivelayout.css</a:t>
            </a:r>
            <a:endParaRPr sz="1400">
              <a:solidFill>
                <a:srgbClr val="0000FF"/>
              </a:solidFill>
            </a:endParaRPr>
          </a:p>
          <a:p>
            <a:pPr indent="-317500" lvl="0" marL="457200" rtl="0" algn="l">
              <a:spcBef>
                <a:spcPts val="0"/>
              </a:spcBef>
              <a:spcAft>
                <a:spcPts val="0"/>
              </a:spcAft>
              <a:buClr>
                <a:srgbClr val="0000FF"/>
              </a:buClr>
              <a:buSzPts val="1400"/>
              <a:buChar char="⊡"/>
            </a:pPr>
            <a:r>
              <a:rPr lang="en" sz="1400">
                <a:solidFill>
                  <a:srgbClr val="000000"/>
                </a:solidFill>
              </a:rPr>
              <a:t>Add </a:t>
            </a:r>
            <a:r>
              <a:rPr lang="en" sz="1400">
                <a:solidFill>
                  <a:srgbClr val="0000FF"/>
                </a:solidFill>
              </a:rPr>
              <a:t>@Media </a:t>
            </a:r>
            <a:r>
              <a:rPr lang="en" sz="1400">
                <a:solidFill>
                  <a:srgbClr val="000000"/>
                </a:solidFill>
              </a:rPr>
              <a:t>Breakpoints</a:t>
            </a:r>
            <a:r>
              <a:rPr lang="en" sz="1400">
                <a:solidFill>
                  <a:srgbClr val="0000FF"/>
                </a:solidFill>
              </a:rPr>
              <a:t> </a:t>
            </a:r>
            <a:r>
              <a:rPr lang="en" sz="1400">
                <a:solidFill>
                  <a:srgbClr val="000000"/>
                </a:solidFill>
              </a:rPr>
              <a:t>(hint: 959px and 774px) to collapse images</a:t>
            </a:r>
            <a:endParaRPr sz="1400">
              <a:solidFill>
                <a:srgbClr val="000000"/>
              </a:solidFill>
            </a:endParaRPr>
          </a:p>
          <a:p>
            <a:pPr indent="0" lvl="0" marL="0" marR="0" rtl="0" algn="l">
              <a:lnSpc>
                <a:spcPct val="100000"/>
              </a:lnSpc>
              <a:spcBef>
                <a:spcPts val="0"/>
              </a:spcBef>
              <a:spcAft>
                <a:spcPts val="0"/>
              </a:spcAft>
              <a:buNone/>
            </a:pPr>
            <a:r>
              <a:t/>
            </a:r>
            <a:endParaRPr>
              <a:solidFill>
                <a:srgbClr val="0000FF"/>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457200" lvl="0" marL="0" rtl="0" algn="l">
              <a:spcBef>
                <a:spcPts val="0"/>
              </a:spcBef>
              <a:spcAft>
                <a:spcPts val="0"/>
              </a:spcAft>
              <a:buNone/>
            </a:pPr>
            <a:r>
              <a:rPr lang="en" sz="1400">
                <a:solidFill>
                  <a:srgbClr val="0000FF"/>
                </a:solidFill>
              </a:rPr>
              <a:t>At 959px</a:t>
            </a:r>
            <a:endParaRPr>
              <a:solidFill>
                <a:srgbClr val="0000FF"/>
              </a:solidFill>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313" name="Google Shape;313;p47"/>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314" name="Google Shape;314;p47"/>
          <p:cNvPicPr preferRelativeResize="0"/>
          <p:nvPr/>
        </p:nvPicPr>
        <p:blipFill>
          <a:blip r:embed="rId3">
            <a:alphaModFix/>
          </a:blip>
          <a:stretch>
            <a:fillRect/>
          </a:stretch>
        </p:blipFill>
        <p:spPr>
          <a:xfrm>
            <a:off x="2025201" y="1862300"/>
            <a:ext cx="2676874" cy="2793875"/>
          </a:xfrm>
          <a:prstGeom prst="rect">
            <a:avLst/>
          </a:prstGeom>
          <a:noFill/>
          <a:ln>
            <a:noFill/>
          </a:ln>
        </p:spPr>
      </p:pic>
      <p:pic>
        <p:nvPicPr>
          <p:cNvPr id="315" name="Google Shape;315;p47"/>
          <p:cNvPicPr preferRelativeResize="0"/>
          <p:nvPr/>
        </p:nvPicPr>
        <p:blipFill>
          <a:blip r:embed="rId4">
            <a:alphaModFix/>
          </a:blip>
          <a:stretch>
            <a:fillRect/>
          </a:stretch>
        </p:blipFill>
        <p:spPr>
          <a:xfrm>
            <a:off x="7405150" y="448775"/>
            <a:ext cx="903575" cy="4397749"/>
          </a:xfrm>
          <a:prstGeom prst="rect">
            <a:avLst/>
          </a:prstGeom>
          <a:noFill/>
          <a:ln>
            <a:noFill/>
          </a:ln>
        </p:spPr>
      </p:pic>
      <p:sp>
        <p:nvSpPr>
          <p:cNvPr id="316" name="Google Shape;316;p47"/>
          <p:cNvSpPr txBox="1"/>
          <p:nvPr/>
        </p:nvSpPr>
        <p:spPr>
          <a:xfrm>
            <a:off x="5948450" y="2643175"/>
            <a:ext cx="1425600" cy="4128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0000FF"/>
                </a:solidFill>
                <a:latin typeface="Droid Serif"/>
                <a:ea typeface="Droid Serif"/>
                <a:cs typeface="Droid Serif"/>
                <a:sym typeface="Droid Serif"/>
              </a:rPr>
              <a:t>At 774px</a:t>
            </a:r>
            <a:endParaRPr/>
          </a:p>
        </p:txBody>
      </p:sp>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idx="1" type="body"/>
          </p:nvPr>
        </p:nvSpPr>
        <p:spPr>
          <a:xfrm>
            <a:off x="464025" y="274225"/>
            <a:ext cx="83631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Responsive Images Can Be Coded In a Couple Ways (also for video)</a:t>
            </a:r>
            <a:endParaRPr b="1" sz="1800"/>
          </a:p>
          <a:p>
            <a:pPr indent="0" lvl="0" marL="0" marR="0" rtl="0" algn="l">
              <a:lnSpc>
                <a:spcPct val="100000"/>
              </a:lnSpc>
              <a:spcBef>
                <a:spcPts val="0"/>
              </a:spcBef>
              <a:spcAft>
                <a:spcPts val="0"/>
              </a:spcAft>
              <a:buNone/>
            </a:pPr>
            <a:r>
              <a:t/>
            </a:r>
            <a:endParaRPr sz="1800"/>
          </a:p>
          <a:p>
            <a:pPr indent="-335280" lvl="0" marL="342900" marR="0" rtl="0" algn="l">
              <a:lnSpc>
                <a:spcPct val="100000"/>
              </a:lnSpc>
              <a:spcBef>
                <a:spcPts val="0"/>
              </a:spcBef>
              <a:spcAft>
                <a:spcPts val="0"/>
              </a:spcAft>
              <a:buClr>
                <a:srgbClr val="CCCCCC"/>
              </a:buClr>
              <a:buSzPts val="1800"/>
              <a:buFont typeface="Droid Serif"/>
              <a:buChar char="⊡"/>
            </a:pPr>
            <a:r>
              <a:rPr lang="en" sz="1800"/>
              <a:t>Replace the fixed width on the image to %</a:t>
            </a:r>
            <a:r>
              <a:rPr lang="en" sz="1400">
                <a:solidFill>
                  <a:srgbClr val="0000FF"/>
                </a:solidFill>
              </a:rPr>
              <a:t> </a:t>
            </a:r>
            <a:endParaRPr sz="1400">
              <a:solidFill>
                <a:srgbClr val="0000FF"/>
              </a:solidFill>
            </a:endParaRPr>
          </a:p>
          <a:p>
            <a:pPr indent="0" lvl="1" marL="457200" rtl="0" algn="l">
              <a:spcBef>
                <a:spcPts val="0"/>
              </a:spcBef>
              <a:spcAft>
                <a:spcPts val="0"/>
              </a:spcAft>
              <a:buSzPts val="1800"/>
              <a:buChar char="□"/>
            </a:pPr>
            <a:r>
              <a:rPr lang="en" sz="1400">
                <a:solidFill>
                  <a:srgbClr val="0000FF"/>
                </a:solidFill>
              </a:rPr>
              <a:t>&lt;img src=“images/image.png” width=“100%” height=“300” /&gt;</a:t>
            </a:r>
            <a:endParaRPr sz="1400">
              <a:solidFill>
                <a:srgbClr val="0000FF"/>
              </a:solidFill>
            </a:endParaRPr>
          </a:p>
          <a:p>
            <a:pPr indent="0" lvl="1" marL="457200" marR="0" rtl="0" algn="l">
              <a:lnSpc>
                <a:spcPct val="100000"/>
              </a:lnSpc>
              <a:spcBef>
                <a:spcPts val="0"/>
              </a:spcBef>
              <a:spcAft>
                <a:spcPts val="0"/>
              </a:spcAft>
              <a:buClr>
                <a:srgbClr val="CCCCCC"/>
              </a:buClr>
              <a:buSzPts val="1800"/>
              <a:buFont typeface="Droid Serif"/>
              <a:buChar char="□"/>
            </a:pPr>
            <a:r>
              <a:rPr lang="en" sz="1400">
                <a:solidFill>
                  <a:srgbClr val="0000FF"/>
                </a:solidFill>
              </a:rPr>
              <a:t>Use a max-width in CSS to keep it from scaling</a:t>
            </a:r>
            <a:endParaRPr sz="1400">
              <a:solidFill>
                <a:srgbClr val="0000FF"/>
              </a:solidFill>
            </a:endParaRPr>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335280" lvl="0" marL="342900" marR="0" rtl="0" algn="l">
              <a:lnSpc>
                <a:spcPct val="100000"/>
              </a:lnSpc>
              <a:spcBef>
                <a:spcPts val="0"/>
              </a:spcBef>
              <a:spcAft>
                <a:spcPts val="0"/>
              </a:spcAft>
              <a:buClr>
                <a:srgbClr val="CCCCCC"/>
              </a:buClr>
              <a:buSzPts val="1800"/>
              <a:buFont typeface="Droid Serif"/>
              <a:buChar char="⊡"/>
            </a:pPr>
            <a:r>
              <a:rPr lang="en" sz="1800"/>
              <a:t>Create an image container and set the max-width to the container</a:t>
            </a:r>
            <a:endParaRPr sz="1800"/>
          </a:p>
          <a:p>
            <a:pPr indent="0" lvl="1" marL="457200" rtl="0" algn="l">
              <a:spcBef>
                <a:spcPts val="0"/>
              </a:spcBef>
              <a:spcAft>
                <a:spcPts val="0"/>
              </a:spcAft>
              <a:buClr>
                <a:schemeClr val="lt2"/>
              </a:buClr>
              <a:buSzPts val="1800"/>
              <a:buChar char="□"/>
            </a:pPr>
            <a:r>
              <a:rPr lang="en" sz="1400">
                <a:solidFill>
                  <a:srgbClr val="0000FF"/>
                </a:solidFill>
              </a:rPr>
              <a:t>img {max-width:100%;}</a:t>
            </a:r>
            <a:endParaRPr sz="1400">
              <a:solidFill>
                <a:srgbClr val="0000FF"/>
              </a:solidFill>
            </a:endParaRPr>
          </a:p>
          <a:p>
            <a:pPr indent="0" lvl="0" marL="0" rtl="0" algn="l">
              <a:spcBef>
                <a:spcPts val="0"/>
              </a:spcBef>
              <a:spcAft>
                <a:spcPts val="0"/>
              </a:spcAft>
              <a:buNone/>
            </a:pPr>
            <a:r>
              <a:t/>
            </a:r>
            <a:endParaRPr sz="1400"/>
          </a:p>
          <a:p>
            <a:pPr indent="-335280" lvl="0" marL="342900" rtl="0" algn="l">
              <a:spcBef>
                <a:spcPts val="0"/>
              </a:spcBef>
              <a:spcAft>
                <a:spcPts val="0"/>
              </a:spcAft>
              <a:buClr>
                <a:schemeClr val="lt2"/>
              </a:buClr>
              <a:buSzPts val="1800"/>
              <a:buFont typeface="Droid Serif"/>
              <a:buChar char="⊡"/>
            </a:pPr>
            <a:r>
              <a:rPr lang="en" sz="1800"/>
              <a:t>Could create 3 separate images and/or containers to help with file size and place as a background image in the container  for mobile devices</a:t>
            </a:r>
            <a:endParaRPr sz="1800"/>
          </a:p>
          <a:p>
            <a:pPr indent="-335280" lvl="0" marL="342900" rtl="0" algn="l">
              <a:spcBef>
                <a:spcPts val="0"/>
              </a:spcBef>
              <a:spcAft>
                <a:spcPts val="0"/>
              </a:spcAft>
              <a:buClr>
                <a:srgbClr val="CCCCCC"/>
              </a:buClr>
              <a:buSzPts val="1800"/>
              <a:buFont typeface="Droid Serif"/>
              <a:buChar char="⊡"/>
            </a:pPr>
            <a:r>
              <a:rPr lang="en" sz="1800"/>
              <a:t>Can also use hidden in block element to hide on smaller screens</a:t>
            </a:r>
            <a:endParaRPr sz="1800"/>
          </a:p>
          <a:p>
            <a:pPr indent="0" lvl="0" marL="0" rtl="0" algn="l">
              <a:spcBef>
                <a:spcPts val="0"/>
              </a:spcBef>
              <a:spcAft>
                <a:spcPts val="0"/>
              </a:spcAft>
              <a:buNone/>
            </a:pPr>
            <a:r>
              <a:rPr b="1" lang="en" sz="1400"/>
              <a:t>Issues:</a:t>
            </a:r>
            <a:endParaRPr b="1" sz="1400"/>
          </a:p>
          <a:p>
            <a:pPr indent="-309880" lvl="0" marL="342900" rtl="0" algn="l">
              <a:spcBef>
                <a:spcPts val="0"/>
              </a:spcBef>
              <a:spcAft>
                <a:spcPts val="0"/>
              </a:spcAft>
              <a:buClr>
                <a:schemeClr val="lt2"/>
              </a:buClr>
              <a:buSzPts val="1400"/>
              <a:buFont typeface="Droid Serif"/>
              <a:buChar char="⊡"/>
            </a:pPr>
            <a:r>
              <a:rPr lang="en" sz="1400"/>
              <a:t>Max-width not supported by I.E.</a:t>
            </a:r>
            <a:endParaRPr sz="1400"/>
          </a:p>
          <a:p>
            <a:pPr indent="-309880" lvl="0" marL="342900" rtl="0" algn="l">
              <a:spcBef>
                <a:spcPts val="0"/>
              </a:spcBef>
              <a:spcAft>
                <a:spcPts val="0"/>
              </a:spcAft>
              <a:buClr>
                <a:srgbClr val="CCCCCC"/>
              </a:buClr>
              <a:buSzPts val="1400"/>
              <a:buFont typeface="Droid Serif"/>
              <a:buChar char="⊡"/>
            </a:pPr>
            <a:r>
              <a:rPr lang="en" sz="1400"/>
              <a:t>Using the largest image size that your layouts might require, causes file size to be large and slower download</a:t>
            </a:r>
            <a:endParaRPr sz="1400"/>
          </a:p>
          <a:p>
            <a:pPr indent="-309880" lvl="0" marL="342900" rtl="0" algn="l">
              <a:spcBef>
                <a:spcPts val="0"/>
              </a:spcBef>
              <a:spcAft>
                <a:spcPts val="0"/>
              </a:spcAft>
              <a:buClr>
                <a:srgbClr val="CCCCCC"/>
              </a:buClr>
              <a:buSzPts val="1400"/>
              <a:buFont typeface="Droid Serif"/>
              <a:buChar char="⊡"/>
            </a:pPr>
            <a:r>
              <a:rPr lang="en" sz="1400"/>
              <a:t>Using images as background url can only be used if it is not needed in HTML </a:t>
            </a:r>
            <a:endParaRPr sz="1400"/>
          </a:p>
          <a:p>
            <a:pPr indent="0" lvl="0" marL="0" rtl="0" algn="ctr">
              <a:spcBef>
                <a:spcPts val="0"/>
              </a:spcBef>
              <a:spcAft>
                <a:spcPts val="0"/>
              </a:spcAft>
              <a:buNone/>
            </a:pPr>
            <a:r>
              <a:t/>
            </a:r>
            <a:endParaRPr u="sng">
              <a:solidFill>
                <a:schemeClr val="hlink"/>
              </a:solidFill>
              <a:hlinkClick r:id="rId3"/>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p:txBody>
      </p:sp>
      <p:sp>
        <p:nvSpPr>
          <p:cNvPr id="322" name="Google Shape;322;p48"/>
          <p:cNvSpPr txBox="1"/>
          <p:nvPr>
            <p:ph type="title"/>
          </p:nvPr>
        </p:nvSpPr>
        <p:spPr>
          <a:xfrm>
            <a:off x="3055350" y="64300"/>
            <a:ext cx="3033300" cy="276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ph idx="1" type="body"/>
          </p:nvPr>
        </p:nvSpPr>
        <p:spPr>
          <a:xfrm>
            <a:off x="608026" y="748300"/>
            <a:ext cx="4319700" cy="30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800" u="none" cap="none" strike="noStrike">
                <a:solidFill>
                  <a:srgbClr val="434343"/>
                </a:solidFill>
                <a:latin typeface="Droid Serif"/>
                <a:ea typeface="Droid Serif"/>
                <a:cs typeface="Droid Serif"/>
                <a:sym typeface="Droid Serif"/>
              </a:rPr>
              <a:t>Responsive </a:t>
            </a:r>
            <a:r>
              <a:rPr b="1" lang="en" sz="1800"/>
              <a:t>W</a:t>
            </a:r>
            <a:r>
              <a:rPr b="1" i="0" lang="en" sz="1800" u="none" cap="none" strike="noStrike">
                <a:solidFill>
                  <a:srgbClr val="434343"/>
                </a:solidFill>
                <a:latin typeface="Droid Serif"/>
                <a:ea typeface="Droid Serif"/>
                <a:cs typeface="Droid Serif"/>
                <a:sym typeface="Droid Serif"/>
              </a:rPr>
              <a:t>eb </a:t>
            </a:r>
            <a:r>
              <a:rPr b="1" lang="en" sz="1800"/>
              <a:t>D</a:t>
            </a:r>
            <a:r>
              <a:rPr b="1" i="0" lang="en" sz="1800" u="none" cap="none" strike="noStrike">
                <a:solidFill>
                  <a:srgbClr val="434343"/>
                </a:solidFill>
                <a:latin typeface="Droid Serif"/>
                <a:ea typeface="Droid Serif"/>
                <a:cs typeface="Droid Serif"/>
                <a:sym typeface="Droid Serif"/>
              </a:rPr>
              <a:t>esign:</a:t>
            </a:r>
            <a:endParaRPr b="1" i="0" sz="18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None/>
            </a:pPr>
            <a:r>
              <a:t/>
            </a:r>
            <a:endParaRPr b="1" sz="1800"/>
          </a:p>
          <a:p>
            <a:pPr indent="-335280" lvl="0" marL="342900" marR="0" rtl="0" algn="l">
              <a:lnSpc>
                <a:spcPct val="100000"/>
              </a:lnSpc>
              <a:spcBef>
                <a:spcPts val="0"/>
              </a:spcBef>
              <a:spcAft>
                <a:spcPts val="0"/>
              </a:spcAft>
              <a:buClr>
                <a:srgbClr val="CCCCCC"/>
              </a:buClr>
              <a:buSzPts val="1800"/>
              <a:buFont typeface="Droid Serif"/>
              <a:buChar char="⊡"/>
            </a:pPr>
            <a:r>
              <a:rPr lang="en" sz="1800"/>
              <a:t>The </a:t>
            </a:r>
            <a:r>
              <a:rPr b="0" i="0" lang="en" sz="1800" u="none" cap="none" strike="noStrike">
                <a:solidFill>
                  <a:srgbClr val="434343"/>
                </a:solidFill>
                <a:latin typeface="Droid Serif"/>
                <a:ea typeface="Droid Serif"/>
                <a:cs typeface="Droid Serif"/>
                <a:sym typeface="Droid Serif"/>
              </a:rPr>
              <a:t>practice of building a website suitable to work on every device, or a design strategy that is centered on designing your content so that it responds to the environment it's encountered in. </a:t>
            </a:r>
            <a:endParaRPr sz="1800"/>
          </a:p>
          <a:p>
            <a:pPr indent="-220980" lvl="0" marL="342900" marR="0" rtl="0" algn="l">
              <a:lnSpc>
                <a:spcPct val="100000"/>
              </a:lnSpc>
              <a:spcBef>
                <a:spcPts val="0"/>
              </a:spcBef>
              <a:spcAft>
                <a:spcPts val="0"/>
              </a:spcAft>
              <a:buClr>
                <a:srgbClr val="CCCCCC"/>
              </a:buClr>
              <a:buSzPts val="1920"/>
              <a:buFont typeface="Droid Serif"/>
              <a:buNone/>
            </a:pPr>
            <a:r>
              <a:t/>
            </a:r>
            <a:endParaRPr b="0" i="0" sz="1800" u="none" cap="none" strike="noStrike">
              <a:solidFill>
                <a:srgbClr val="434343"/>
              </a:solidFill>
              <a:latin typeface="Droid Serif"/>
              <a:ea typeface="Droid Serif"/>
              <a:cs typeface="Droid Serif"/>
              <a:sym typeface="Droid Serif"/>
            </a:endParaRPr>
          </a:p>
          <a:p>
            <a:pPr indent="-335280" lvl="0" marL="342900" marR="0" rtl="0" algn="l">
              <a:lnSpc>
                <a:spcPct val="100000"/>
              </a:lnSpc>
              <a:spcBef>
                <a:spcPts val="0"/>
              </a:spcBef>
              <a:spcAft>
                <a:spcPts val="0"/>
              </a:spcAft>
              <a:buClr>
                <a:srgbClr val="CCCCCC"/>
              </a:buClr>
              <a:buSzPts val="1800"/>
              <a:buFont typeface="Droid Serif"/>
              <a:buChar char="⊡"/>
            </a:pPr>
            <a:r>
              <a:rPr b="0" i="0" lang="en" sz="1800" u="none" cap="none" strike="noStrike">
                <a:solidFill>
                  <a:srgbClr val="434343"/>
                </a:solidFill>
                <a:latin typeface="Droid Serif"/>
                <a:ea typeface="Droid Serif"/>
                <a:cs typeface="Droid Serif"/>
                <a:sym typeface="Droid Serif"/>
              </a:rPr>
              <a:t>Every screen size, no matter how large or small, mobile or desktop.</a:t>
            </a:r>
            <a:endParaRPr sz="1800"/>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p:txBody>
      </p:sp>
      <p:sp>
        <p:nvSpPr>
          <p:cNvPr id="62" name="Google Shape;62;p13"/>
          <p:cNvSpPr txBox="1"/>
          <p:nvPr>
            <p:ph type="title"/>
          </p:nvPr>
        </p:nvSpPr>
        <p:spPr>
          <a:xfrm>
            <a:off x="3055300" y="91575"/>
            <a:ext cx="3033300" cy="464699"/>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descr="https://upload.wikimedia.org/wikipedia/commons/thumb/8/81/Content-is-like-water-1980.jpg/1024px-Content-is-like-water-1980.jpg" id="63" name="Google Shape;63;p13"/>
          <p:cNvPicPr preferRelativeResize="0"/>
          <p:nvPr/>
        </p:nvPicPr>
        <p:blipFill rotWithShape="1">
          <a:blip r:embed="rId3">
            <a:alphaModFix/>
          </a:blip>
          <a:srcRect b="0" l="0" r="0" t="0"/>
          <a:stretch/>
        </p:blipFill>
        <p:spPr>
          <a:xfrm>
            <a:off x="4927725" y="833923"/>
            <a:ext cx="3741300" cy="2807700"/>
          </a:xfrm>
          <a:prstGeom prst="rect">
            <a:avLst/>
          </a:prstGeom>
          <a:noFill/>
          <a:ln>
            <a:noFill/>
          </a:ln>
        </p:spPr>
      </p:pic>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9"/>
          <p:cNvSpPr txBox="1"/>
          <p:nvPr>
            <p:ph idx="1" type="body"/>
          </p:nvPr>
        </p:nvSpPr>
        <p:spPr>
          <a:xfrm>
            <a:off x="493775" y="663100"/>
            <a:ext cx="8202300" cy="30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Additional Terminology</a:t>
            </a:r>
            <a:endParaRPr b="1" sz="1800"/>
          </a:p>
          <a:p>
            <a:pPr indent="0" lvl="0" marL="0" marR="0" rtl="0" algn="l">
              <a:lnSpc>
                <a:spcPct val="100000"/>
              </a:lnSpc>
              <a:spcBef>
                <a:spcPts val="0"/>
              </a:spcBef>
              <a:spcAft>
                <a:spcPts val="0"/>
              </a:spcAft>
              <a:buNone/>
            </a:pPr>
            <a:r>
              <a:t/>
            </a:r>
            <a:endParaRPr sz="1800"/>
          </a:p>
          <a:p>
            <a:pPr indent="-335280" lvl="0" marL="342900" marR="0" rtl="0" algn="l">
              <a:lnSpc>
                <a:spcPct val="100000"/>
              </a:lnSpc>
              <a:spcBef>
                <a:spcPts val="0"/>
              </a:spcBef>
              <a:spcAft>
                <a:spcPts val="0"/>
              </a:spcAft>
              <a:buClr>
                <a:srgbClr val="CCCCCC"/>
              </a:buClr>
              <a:buSzPts val="1800"/>
              <a:buFont typeface="Droid Serif"/>
              <a:buChar char="⊡"/>
            </a:pPr>
            <a:r>
              <a:rPr b="0" i="0" lang="en" sz="1800" u="none" cap="none" strike="noStrike">
                <a:solidFill>
                  <a:srgbClr val="434343"/>
                </a:solidFill>
                <a:latin typeface="Droid Serif"/>
                <a:ea typeface="Droid Serif"/>
                <a:cs typeface="Droid Serif"/>
                <a:sym typeface="Droid Serif"/>
              </a:rPr>
              <a:t>Responsive - React quickly and positively to any change</a:t>
            </a:r>
            <a:endParaRPr sz="1800"/>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335280" lvl="0" marL="342900" marR="0" rtl="0" algn="l">
              <a:lnSpc>
                <a:spcPct val="100000"/>
              </a:lnSpc>
              <a:spcBef>
                <a:spcPts val="0"/>
              </a:spcBef>
              <a:spcAft>
                <a:spcPts val="0"/>
              </a:spcAft>
              <a:buClr>
                <a:srgbClr val="CCCCCC"/>
              </a:buClr>
              <a:buSzPts val="1800"/>
              <a:buFont typeface="Droid Serif"/>
              <a:buChar char="⊡"/>
            </a:pPr>
            <a:r>
              <a:rPr b="0" i="0" lang="en" sz="1800" u="none" cap="none" strike="noStrike">
                <a:solidFill>
                  <a:srgbClr val="434343"/>
                </a:solidFill>
                <a:latin typeface="Droid Serif"/>
                <a:ea typeface="Droid Serif"/>
                <a:cs typeface="Droid Serif"/>
                <a:sym typeface="Droid Serif"/>
              </a:rPr>
              <a:t>Adaptive - means to be easily modified for a new purpose or situation, such as change. Adapts </a:t>
            </a:r>
            <a:r>
              <a:rPr lang="en" sz="1800"/>
              <a:t>but snaps based on breaks. Responsive layouts are smoot</a:t>
            </a:r>
            <a:endParaRPr sz="1800"/>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335280" lvl="0" marL="342900" marR="0" rtl="0" algn="l">
              <a:lnSpc>
                <a:spcPct val="100000"/>
              </a:lnSpc>
              <a:spcBef>
                <a:spcPts val="0"/>
              </a:spcBef>
              <a:spcAft>
                <a:spcPts val="0"/>
              </a:spcAft>
              <a:buClr>
                <a:srgbClr val="CCCCCC"/>
              </a:buClr>
              <a:buSzPts val="1800"/>
              <a:buFont typeface="Droid Serif"/>
              <a:buChar char="⊡"/>
            </a:pPr>
            <a:r>
              <a:rPr lang="en" sz="1800"/>
              <a:t>Helpful Links- </a:t>
            </a:r>
            <a:endParaRPr sz="1800"/>
          </a:p>
          <a:p>
            <a:pPr indent="0" lvl="0" marL="457200" marR="0" rtl="0" algn="l">
              <a:lnSpc>
                <a:spcPct val="100000"/>
              </a:lnSpc>
              <a:spcBef>
                <a:spcPts val="0"/>
              </a:spcBef>
              <a:spcAft>
                <a:spcPts val="0"/>
              </a:spcAft>
              <a:buNone/>
            </a:pPr>
            <a:r>
              <a:rPr b="0" i="0" lang="en" sz="1400" u="sng" cap="none" strike="noStrike">
                <a:solidFill>
                  <a:schemeClr val="hlink"/>
                </a:solidFill>
                <a:latin typeface="Droid Serif"/>
                <a:ea typeface="Droid Serif"/>
                <a:cs typeface="Droid Serif"/>
                <a:sym typeface="Droid Serif"/>
                <a:hlinkClick r:id="rId3"/>
              </a:rPr>
              <a:t>http://www.liquidapsive.com/</a:t>
            </a:r>
            <a:endParaRPr sz="1400"/>
          </a:p>
          <a:p>
            <a:pPr indent="0" lvl="0" marL="457200" marR="0" rtl="0" algn="l">
              <a:lnSpc>
                <a:spcPct val="100000"/>
              </a:lnSpc>
              <a:spcBef>
                <a:spcPts val="0"/>
              </a:spcBef>
              <a:spcAft>
                <a:spcPts val="0"/>
              </a:spcAft>
              <a:buNone/>
            </a:pPr>
            <a:r>
              <a:rPr lang="en" sz="1400" u="sng">
                <a:solidFill>
                  <a:schemeClr val="hlink"/>
                </a:solidFill>
                <a:hlinkClick r:id="rId4"/>
              </a:rPr>
              <a:t>http://codepen.io/shayhowe/pen/zhAsj</a:t>
            </a:r>
            <a:endParaRPr sz="1400"/>
          </a:p>
          <a:p>
            <a:pPr indent="0" lvl="0" marL="457200" rtl="0" algn="l">
              <a:spcBef>
                <a:spcPts val="0"/>
              </a:spcBef>
              <a:spcAft>
                <a:spcPts val="0"/>
              </a:spcAft>
              <a:buNone/>
            </a:pPr>
            <a:r>
              <a:rPr lang="en" sz="1400" u="sng">
                <a:solidFill>
                  <a:schemeClr val="hlink"/>
                </a:solidFill>
                <a:hlinkClick r:id="rId5"/>
              </a:rPr>
              <a:t>http://learn.shayhowe.com/advanced-html-css/responsive-web-design/</a:t>
            </a:r>
            <a:endParaRPr sz="1400"/>
          </a:p>
          <a:p>
            <a:pPr indent="0" lvl="0" marL="457200" rtl="0" algn="l">
              <a:spcBef>
                <a:spcPts val="0"/>
              </a:spcBef>
              <a:spcAft>
                <a:spcPts val="0"/>
              </a:spcAft>
              <a:buNone/>
            </a:pPr>
            <a:r>
              <a:rPr lang="en" sz="1400" u="sng">
                <a:solidFill>
                  <a:schemeClr val="hlink"/>
                </a:solidFill>
                <a:hlinkClick r:id="rId6"/>
              </a:rPr>
              <a:t>https://css-tricks.com/the-difference-between-responsive-and-adaptive-design/</a:t>
            </a:r>
            <a:endParaRPr sz="1400"/>
          </a:p>
          <a:p>
            <a:pPr indent="0" lvl="0" marL="457200" rtl="0" algn="l">
              <a:spcBef>
                <a:spcPts val="0"/>
              </a:spcBef>
              <a:spcAft>
                <a:spcPts val="0"/>
              </a:spcAft>
              <a:buNone/>
            </a:pPr>
            <a:r>
              <a:t/>
            </a:r>
            <a:endParaRPr sz="1400"/>
          </a:p>
          <a:p>
            <a:pPr indent="0" lvl="0" marL="0" rtl="0" algn="ctr">
              <a:spcBef>
                <a:spcPts val="0"/>
              </a:spcBef>
              <a:spcAft>
                <a:spcPts val="0"/>
              </a:spcAft>
              <a:buNone/>
            </a:pPr>
            <a:r>
              <a:t/>
            </a:r>
            <a:endParaRPr u="sng">
              <a:solidFill>
                <a:schemeClr val="hlink"/>
              </a:solidFill>
              <a:hlinkClick r:id="rId7"/>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p:txBody>
      </p:sp>
      <p:sp>
        <p:nvSpPr>
          <p:cNvPr id="328" name="Google Shape;328;p49"/>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0"/>
          <p:cNvSpPr txBox="1"/>
          <p:nvPr>
            <p:ph idx="1" type="body"/>
          </p:nvPr>
        </p:nvSpPr>
        <p:spPr>
          <a:xfrm>
            <a:off x="521200" y="453425"/>
            <a:ext cx="8352900" cy="82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Create a Responsive Navigation that looks like this (Time Permitting)</a:t>
            </a:r>
            <a:r>
              <a:rPr b="1" lang="en" sz="1800">
                <a:solidFill>
                  <a:srgbClr val="0000FF"/>
                </a:solidFill>
              </a:rPr>
              <a:t> </a:t>
            </a:r>
            <a:endParaRPr b="1" sz="1800">
              <a:solidFill>
                <a:srgbClr val="0000FF"/>
              </a:solidFill>
            </a:endParaRPr>
          </a:p>
          <a:p>
            <a:pPr indent="-350520" lvl="0" marL="457200" marR="0" rtl="0" algn="l">
              <a:lnSpc>
                <a:spcPct val="100000"/>
              </a:lnSpc>
              <a:spcBef>
                <a:spcPts val="0"/>
              </a:spcBef>
              <a:spcAft>
                <a:spcPts val="0"/>
              </a:spcAft>
              <a:buSzPts val="1920"/>
              <a:buChar char="⊡"/>
            </a:pPr>
            <a:r>
              <a:rPr lang="en" sz="1800">
                <a:solidFill>
                  <a:srgbClr val="0000FF"/>
                </a:solidFill>
              </a:rPr>
              <a:t>Create a new file </a:t>
            </a:r>
            <a:r>
              <a:rPr lang="en" sz="1800">
                <a:solidFill>
                  <a:srgbClr val="0000FF"/>
                </a:solidFill>
              </a:rPr>
              <a:t>public_html/samples/</a:t>
            </a:r>
            <a:r>
              <a:rPr lang="en" sz="1800">
                <a:solidFill>
                  <a:srgbClr val="0000FF"/>
                </a:solidFill>
              </a:rPr>
              <a:t>navbar-responsive</a:t>
            </a:r>
            <a:r>
              <a:rPr lang="en" sz="1800">
                <a:solidFill>
                  <a:srgbClr val="0000FF"/>
                </a:solidFill>
              </a:rPr>
              <a:t>.html</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Save the css page to public_html/samples/</a:t>
            </a:r>
            <a:r>
              <a:rPr lang="en" sz="1800">
                <a:solidFill>
                  <a:srgbClr val="0000FF"/>
                </a:solidFill>
              </a:rPr>
              <a:t>navbar-responsive</a:t>
            </a:r>
            <a:r>
              <a:rPr lang="en" sz="1800">
                <a:solidFill>
                  <a:srgbClr val="0000FF"/>
                </a:solidFill>
              </a:rPr>
              <a:t>.css</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Add the text from instructor and modify the CSS</a:t>
            </a:r>
            <a:endParaRPr sz="1800">
              <a:solidFill>
                <a:srgbClr val="0000FF"/>
              </a:solidFill>
            </a:endParaRPr>
          </a:p>
          <a:p>
            <a:pPr indent="0" lvl="0" marL="0" rtl="0" algn="l">
              <a:spcBef>
                <a:spcPts val="0"/>
              </a:spcBef>
              <a:spcAft>
                <a:spcPts val="0"/>
              </a:spcAft>
              <a:buNone/>
            </a:pPr>
            <a:r>
              <a:t/>
            </a:r>
            <a:endParaRPr sz="1800">
              <a:solidFill>
                <a:srgbClr val="0000FF"/>
              </a:solidFill>
            </a:endParaRPr>
          </a:p>
          <a:p>
            <a:pPr indent="0" lvl="0" marL="0" marR="0" rtl="0" algn="l">
              <a:lnSpc>
                <a:spcPct val="100000"/>
              </a:lnSpc>
              <a:spcBef>
                <a:spcPts val="0"/>
              </a:spcBef>
              <a:spcAft>
                <a:spcPts val="0"/>
              </a:spcAft>
              <a:buNone/>
            </a:pPr>
            <a:r>
              <a:t/>
            </a:r>
            <a:endParaRPr>
              <a:solidFill>
                <a:srgbClr val="0000FF"/>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334" name="Google Shape;334;p50"/>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335" name="Google Shape;335;p50"/>
          <p:cNvPicPr preferRelativeResize="0"/>
          <p:nvPr/>
        </p:nvPicPr>
        <p:blipFill>
          <a:blip r:embed="rId3">
            <a:alphaModFix/>
          </a:blip>
          <a:stretch>
            <a:fillRect/>
          </a:stretch>
        </p:blipFill>
        <p:spPr>
          <a:xfrm>
            <a:off x="342900" y="1861150"/>
            <a:ext cx="5112100" cy="1334675"/>
          </a:xfrm>
          <a:prstGeom prst="rect">
            <a:avLst/>
          </a:prstGeom>
          <a:noFill/>
          <a:ln>
            <a:noFill/>
          </a:ln>
        </p:spPr>
      </p:pic>
      <p:pic>
        <p:nvPicPr>
          <p:cNvPr id="336" name="Google Shape;336;p50"/>
          <p:cNvPicPr preferRelativeResize="0"/>
          <p:nvPr/>
        </p:nvPicPr>
        <p:blipFill>
          <a:blip r:embed="rId4">
            <a:alphaModFix/>
          </a:blip>
          <a:stretch>
            <a:fillRect/>
          </a:stretch>
        </p:blipFill>
        <p:spPr>
          <a:xfrm>
            <a:off x="5607389" y="1833700"/>
            <a:ext cx="3023510" cy="2816799"/>
          </a:xfrm>
          <a:prstGeom prst="rect">
            <a:avLst/>
          </a:prstGeom>
          <a:noFill/>
          <a:ln>
            <a:noFill/>
          </a:ln>
        </p:spPr>
      </p:pic>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1"/>
          <p:cNvSpPr txBox="1"/>
          <p:nvPr>
            <p:ph idx="1" type="body"/>
          </p:nvPr>
        </p:nvSpPr>
        <p:spPr>
          <a:xfrm>
            <a:off x="420700" y="556275"/>
            <a:ext cx="8312400" cy="44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i="0" lang="en" sz="2400" u="none" cap="none" strike="noStrike">
                <a:solidFill>
                  <a:srgbClr val="434343"/>
                </a:solidFill>
                <a:latin typeface="Droid Serif"/>
                <a:ea typeface="Droid Serif"/>
                <a:cs typeface="Droid Serif"/>
                <a:sym typeface="Droid Serif"/>
              </a:rPr>
              <a:t>Homework</a:t>
            </a:r>
            <a:endParaRPr/>
          </a:p>
          <a:p>
            <a:pPr indent="0" lvl="0" marL="0" marR="0" rtl="0" algn="l">
              <a:lnSpc>
                <a:spcPct val="100000"/>
              </a:lnSpc>
              <a:spcBef>
                <a:spcPts val="0"/>
              </a:spcBef>
              <a:spcAft>
                <a:spcPts val="0"/>
              </a:spcAft>
              <a:buClr>
                <a:srgbClr val="CCCCCC"/>
              </a:buClr>
              <a:buFont typeface="Droid Serif"/>
              <a:buNone/>
            </a:pPr>
            <a:r>
              <a:t/>
            </a:r>
            <a:endParaRPr b="1" i="0" sz="2400" u="none" cap="none" strike="noStrike">
              <a:solidFill>
                <a:srgbClr val="434343"/>
              </a:solidFill>
              <a:latin typeface="Droid Serif"/>
              <a:ea typeface="Droid Serif"/>
              <a:cs typeface="Droid Serif"/>
              <a:sym typeface="Droid Serif"/>
            </a:endParaRPr>
          </a:p>
          <a:p>
            <a:pPr indent="-241300" lvl="0" marL="457200" marR="0" rtl="0" algn="l">
              <a:lnSpc>
                <a:spcPct val="100000"/>
              </a:lnSpc>
              <a:spcBef>
                <a:spcPts val="0"/>
              </a:spcBef>
              <a:spcAft>
                <a:spcPts val="0"/>
              </a:spcAft>
              <a:buClr>
                <a:srgbClr val="CCCCCC"/>
              </a:buClr>
              <a:buSzPts val="1800"/>
              <a:buFont typeface="Droid Serif"/>
              <a:buChar char="⊡"/>
            </a:pPr>
            <a:r>
              <a:rPr lang="en" sz="1800"/>
              <a:t>Complete responsive assignments, upload them to the web server </a:t>
            </a:r>
            <a:r>
              <a:rPr lang="en" sz="1800">
                <a:solidFill>
                  <a:srgbClr val="0000FF"/>
                </a:solidFill>
              </a:rPr>
              <a:t>public_html/samples</a:t>
            </a:r>
            <a:r>
              <a:rPr lang="en" sz="1800"/>
              <a:t> folder and email a link to the instructor</a:t>
            </a:r>
            <a:endParaRPr sz="2000"/>
          </a:p>
          <a:p>
            <a:pPr indent="0" lvl="0" marL="0" marR="0" rtl="0" algn="l">
              <a:lnSpc>
                <a:spcPct val="100000"/>
              </a:lnSpc>
              <a:spcBef>
                <a:spcPts val="0"/>
              </a:spcBef>
              <a:spcAft>
                <a:spcPts val="0"/>
              </a:spcAft>
              <a:buNone/>
            </a:pPr>
            <a:r>
              <a:t/>
            </a:r>
            <a:endParaRPr sz="2000"/>
          </a:p>
          <a:p>
            <a:pPr indent="-228600" lvl="0" marL="457200" marR="0" rtl="0" algn="l">
              <a:lnSpc>
                <a:spcPct val="100000"/>
              </a:lnSpc>
              <a:spcBef>
                <a:spcPts val="0"/>
              </a:spcBef>
              <a:spcAft>
                <a:spcPts val="0"/>
              </a:spcAft>
              <a:buClr>
                <a:srgbClr val="CCCCCC"/>
              </a:buClr>
              <a:buSzPts val="1600"/>
              <a:buFont typeface="Droid Serif"/>
              <a:buChar char="⊡"/>
            </a:pPr>
            <a:r>
              <a:rPr lang="en" sz="2000"/>
              <a:t>Practice Responsive layouts and breakpoints</a:t>
            </a:r>
            <a:endParaRPr sz="2000"/>
          </a:p>
          <a:p>
            <a:pPr indent="0" lvl="0" marL="0" marR="0" rtl="0" algn="l">
              <a:lnSpc>
                <a:spcPct val="100000"/>
              </a:lnSpc>
              <a:spcBef>
                <a:spcPts val="0"/>
              </a:spcBef>
              <a:spcAft>
                <a:spcPts val="0"/>
              </a:spcAft>
              <a:buNone/>
            </a:pPr>
            <a:r>
              <a:t/>
            </a:r>
            <a:endParaRPr sz="2000"/>
          </a:p>
          <a:p>
            <a:pPr indent="-254000" lvl="0" marL="457200" rtl="0" algn="l">
              <a:spcBef>
                <a:spcPts val="0"/>
              </a:spcBef>
              <a:spcAft>
                <a:spcPts val="0"/>
              </a:spcAft>
              <a:buClr>
                <a:srgbClr val="CCCCCC"/>
              </a:buClr>
              <a:buSzPts val="2000"/>
              <a:buFont typeface="Droid Serif"/>
              <a:buChar char="⊡"/>
            </a:pPr>
            <a:r>
              <a:rPr lang="en" sz="2000"/>
              <a:t>Begin Treehouse, </a:t>
            </a:r>
            <a:r>
              <a:rPr b="1" lang="en" sz="2000"/>
              <a:t>Responsive Layouts [47 min]</a:t>
            </a:r>
            <a:endParaRPr sz="2000"/>
          </a:p>
          <a:p>
            <a:pPr indent="457200" lvl="0" marL="0" marR="0" rtl="0" algn="l">
              <a:lnSpc>
                <a:spcPct val="100000"/>
              </a:lnSpc>
              <a:spcBef>
                <a:spcPts val="0"/>
              </a:spcBef>
              <a:spcAft>
                <a:spcPts val="0"/>
              </a:spcAft>
              <a:buNone/>
            </a:pPr>
            <a:r>
              <a:rPr lang="en" sz="2000" u="sng">
                <a:solidFill>
                  <a:schemeClr val="hlink"/>
                </a:solidFill>
                <a:hlinkClick r:id="rId3"/>
              </a:rPr>
              <a:t>https://teamtreehouse.com/library/responsive-layouts</a:t>
            </a:r>
            <a:endParaRPr sz="2000"/>
          </a:p>
          <a:p>
            <a:pPr indent="0" lvl="0" marL="0" marR="0" rtl="0" algn="l">
              <a:lnSpc>
                <a:spcPct val="100000"/>
              </a:lnSpc>
              <a:spcBef>
                <a:spcPts val="0"/>
              </a:spcBef>
              <a:spcAft>
                <a:spcPts val="0"/>
              </a:spcAft>
              <a:buNone/>
            </a:pPr>
            <a:r>
              <a:t/>
            </a:r>
            <a:endParaRPr sz="2000"/>
          </a:p>
          <a:p>
            <a:pPr indent="-228600" lvl="0" marL="457200" marR="0" rtl="0" algn="l">
              <a:lnSpc>
                <a:spcPct val="100000"/>
              </a:lnSpc>
              <a:spcBef>
                <a:spcPts val="0"/>
              </a:spcBef>
              <a:spcAft>
                <a:spcPts val="0"/>
              </a:spcAft>
              <a:buClr>
                <a:srgbClr val="CCCCCC"/>
              </a:buClr>
              <a:buSzPts val="1600"/>
              <a:buFont typeface="Droid Serif"/>
              <a:buChar char="⊡"/>
            </a:pPr>
            <a:r>
              <a:rPr lang="en" sz="2000"/>
              <a:t>Begin</a:t>
            </a:r>
            <a:r>
              <a:rPr b="0" i="0" lang="en" sz="2000" u="none" cap="none" strike="noStrike">
                <a:solidFill>
                  <a:srgbClr val="434343"/>
                </a:solidFill>
                <a:latin typeface="Droid Serif"/>
                <a:ea typeface="Droid Serif"/>
                <a:cs typeface="Droid Serif"/>
                <a:sym typeface="Droid Serif"/>
              </a:rPr>
              <a:t> Treehouse, </a:t>
            </a:r>
            <a:r>
              <a:rPr b="1" i="0" lang="en" sz="2000" u="none" cap="none" strike="noStrike">
                <a:solidFill>
                  <a:srgbClr val="434343"/>
                </a:solidFill>
                <a:latin typeface="Droid Serif"/>
                <a:ea typeface="Droid Serif"/>
                <a:cs typeface="Droid Serif"/>
                <a:sym typeface="Droid Serif"/>
              </a:rPr>
              <a:t>Framework Basics [463 min] </a:t>
            </a:r>
            <a:r>
              <a:rPr lang="en" sz="2000" u="sng">
                <a:solidFill>
                  <a:schemeClr val="hlink"/>
                </a:solidFill>
                <a:hlinkClick r:id="rId4"/>
              </a:rPr>
              <a:t>https://teamtreehouse.com/library/framework-basics</a:t>
            </a:r>
            <a:endParaRPr b="0" i="0" sz="24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p:txBody>
      </p:sp>
      <p:sp>
        <p:nvSpPr>
          <p:cNvPr id="342" name="Google Shape;342;p51"/>
          <p:cNvSpPr txBox="1"/>
          <p:nvPr>
            <p:ph type="title"/>
          </p:nvPr>
        </p:nvSpPr>
        <p:spPr>
          <a:xfrm>
            <a:off x="3055300" y="91575"/>
            <a:ext cx="3033300" cy="464699"/>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2"/>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
        <p:nvSpPr>
          <p:cNvPr id="348" name="Google Shape;348;p52"/>
          <p:cNvSpPr txBox="1"/>
          <p:nvPr/>
        </p:nvSpPr>
        <p:spPr>
          <a:xfrm>
            <a:off x="4112075" y="1940700"/>
            <a:ext cx="17100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9900"/>
                </a:solidFill>
                <a:latin typeface="Consolas"/>
                <a:ea typeface="Consolas"/>
                <a:cs typeface="Consolas"/>
                <a:sym typeface="Consolas"/>
              </a:rPr>
              <a:t>END</a:t>
            </a:r>
            <a:endParaRPr sz="2400">
              <a:solidFill>
                <a:srgbClr val="FF9900"/>
              </a:solidFill>
              <a:latin typeface="Consolas"/>
              <a:ea typeface="Consolas"/>
              <a:cs typeface="Consolas"/>
              <a:sym typeface="Consolas"/>
            </a:endParaRPr>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idx="1" type="body"/>
          </p:nvPr>
        </p:nvSpPr>
        <p:spPr>
          <a:xfrm>
            <a:off x="916650" y="800875"/>
            <a:ext cx="7310700" cy="329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CCCC"/>
              </a:buClr>
              <a:buFont typeface="Droid Serif"/>
              <a:buNone/>
            </a:pPr>
            <a:r>
              <a:rPr b="1" lang="en" sz="1800"/>
              <a:t>Responsive Design was first coined by Ethan Marcotte who identifies </a:t>
            </a:r>
            <a:r>
              <a:rPr b="1" lang="en" sz="1800">
                <a:solidFill>
                  <a:srgbClr val="0000FF"/>
                </a:solidFill>
              </a:rPr>
              <a:t>three</a:t>
            </a:r>
            <a:r>
              <a:rPr b="1" lang="en" sz="1800"/>
              <a:t> </a:t>
            </a:r>
            <a:r>
              <a:rPr b="1" lang="en" sz="1800">
                <a:solidFill>
                  <a:srgbClr val="0000FF"/>
                </a:solidFill>
              </a:rPr>
              <a:t>fundamental techniques</a:t>
            </a:r>
            <a:r>
              <a:rPr b="1" lang="en" sz="1800"/>
              <a:t> for responsive design: </a:t>
            </a:r>
            <a:endParaRPr b="1" sz="1800"/>
          </a:p>
          <a:p>
            <a:pPr indent="0" lvl="0" marL="0" marR="0" rtl="0" algn="l">
              <a:lnSpc>
                <a:spcPct val="100000"/>
              </a:lnSpc>
              <a:spcBef>
                <a:spcPts val="0"/>
              </a:spcBef>
              <a:spcAft>
                <a:spcPts val="0"/>
              </a:spcAft>
              <a:buClr>
                <a:srgbClr val="CCCCCC"/>
              </a:buClr>
              <a:buFont typeface="Droid Serif"/>
              <a:buNone/>
            </a:pPr>
            <a:r>
              <a:t/>
            </a:r>
            <a:endParaRPr b="1" sz="1800"/>
          </a:p>
          <a:p>
            <a:pPr indent="-342900" lvl="0" marL="457200" marR="0" rtl="0" algn="l">
              <a:lnSpc>
                <a:spcPct val="100000"/>
              </a:lnSpc>
              <a:spcBef>
                <a:spcPts val="0"/>
              </a:spcBef>
              <a:spcAft>
                <a:spcPts val="0"/>
              </a:spcAft>
              <a:buSzPts val="1800"/>
              <a:buChar char="⊡"/>
            </a:pPr>
            <a:r>
              <a:rPr lang="en" sz="1800"/>
              <a:t>Fluid grids for flexible layouts</a:t>
            </a:r>
            <a:endParaRPr sz="1800"/>
          </a:p>
          <a:p>
            <a:pPr indent="0" lvl="0" marL="0" marR="0" rtl="0" algn="l">
              <a:lnSpc>
                <a:spcPct val="100000"/>
              </a:lnSpc>
              <a:spcBef>
                <a:spcPts val="0"/>
              </a:spcBef>
              <a:spcAft>
                <a:spcPts val="0"/>
              </a:spcAft>
              <a:buNone/>
            </a:pPr>
            <a:r>
              <a:rPr lang="en" sz="1800"/>
              <a:t> </a:t>
            </a:r>
            <a:endParaRPr sz="1800"/>
          </a:p>
          <a:p>
            <a:pPr indent="-342900" lvl="0" marL="457200" marR="0" rtl="0" algn="l">
              <a:lnSpc>
                <a:spcPct val="100000"/>
              </a:lnSpc>
              <a:spcBef>
                <a:spcPts val="0"/>
              </a:spcBef>
              <a:spcAft>
                <a:spcPts val="0"/>
              </a:spcAft>
              <a:buSzPts val="1800"/>
              <a:buChar char="⊡"/>
            </a:pPr>
            <a:r>
              <a:rPr lang="en" sz="1800"/>
              <a:t>CSS media queries to help you adapt content to specific screen sizes (Small and XLarge not just handhelds)</a:t>
            </a:r>
            <a:endParaRPr sz="1800"/>
          </a:p>
          <a:p>
            <a:pPr indent="0" lvl="0" marL="0" marR="0" rtl="0" algn="l">
              <a:lnSpc>
                <a:spcPct val="100000"/>
              </a:lnSpc>
              <a:spcBef>
                <a:spcPts val="0"/>
              </a:spcBef>
              <a:spcAft>
                <a:spcPts val="0"/>
              </a:spcAft>
              <a:buNone/>
            </a:pPr>
            <a:r>
              <a:t/>
            </a:r>
            <a:endParaRPr sz="1800"/>
          </a:p>
          <a:p>
            <a:pPr indent="-350520" lvl="0" marL="457200" marR="0" rtl="0" algn="l">
              <a:lnSpc>
                <a:spcPct val="100000"/>
              </a:lnSpc>
              <a:spcBef>
                <a:spcPts val="0"/>
              </a:spcBef>
              <a:spcAft>
                <a:spcPts val="0"/>
              </a:spcAft>
              <a:buSzPts val="1920"/>
              <a:buChar char="⊡"/>
            </a:pPr>
            <a:r>
              <a:rPr lang="en" sz="1800"/>
              <a:t>Flexible images and media that respond to changes in screen sizes as well.</a:t>
            </a:r>
            <a:br>
              <a:rPr b="1" i="0" lang="en" sz="2400" u="none" cap="none" strike="noStrike">
                <a:solidFill>
                  <a:srgbClr val="434343"/>
                </a:solidFill>
                <a:latin typeface="Droid Serif"/>
                <a:ea typeface="Droid Serif"/>
                <a:cs typeface="Droid Serif"/>
                <a:sym typeface="Droid Serif"/>
              </a:rPr>
            </a:br>
            <a:endParaRPr/>
          </a:p>
          <a:p>
            <a:pPr indent="0" lvl="0" marL="0" marR="0" rtl="0" algn="l">
              <a:lnSpc>
                <a:spcPct val="100000"/>
              </a:lnSpc>
              <a:spcBef>
                <a:spcPts val="0"/>
              </a:spcBef>
              <a:spcAft>
                <a:spcPts val="0"/>
              </a:spcAft>
              <a:buClr>
                <a:srgbClr val="CCCCCC"/>
              </a:buClr>
              <a:buFont typeface="Droid Serif"/>
              <a:buNone/>
            </a:pPr>
            <a:r>
              <a:t/>
            </a:r>
            <a:endParaRPr b="0" i="0" sz="2400" u="none" cap="none" strike="noStrike">
              <a:solidFill>
                <a:srgbClr val="434343"/>
              </a:solidFill>
              <a:latin typeface="Droid Serif"/>
              <a:ea typeface="Droid Serif"/>
              <a:cs typeface="Droid Serif"/>
              <a:sym typeface="Droid Serif"/>
            </a:endParaRPr>
          </a:p>
        </p:txBody>
      </p:sp>
      <p:sp>
        <p:nvSpPr>
          <p:cNvPr id="69" name="Google Shape;69;p14"/>
          <p:cNvSpPr txBox="1"/>
          <p:nvPr>
            <p:ph type="title"/>
          </p:nvPr>
        </p:nvSpPr>
        <p:spPr>
          <a:xfrm>
            <a:off x="3055300" y="91575"/>
            <a:ext cx="3033300" cy="464699"/>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idx="1" type="body"/>
          </p:nvPr>
        </p:nvSpPr>
        <p:spPr>
          <a:xfrm>
            <a:off x="642325" y="508275"/>
            <a:ext cx="76422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Evolution of screen sizes:</a:t>
            </a:r>
            <a:r>
              <a:rPr b="1" i="0" lang="en" sz="1800" u="none" cap="none" strike="noStrike">
                <a:solidFill>
                  <a:srgbClr val="434343"/>
                </a:solidFill>
                <a:latin typeface="Droid Serif"/>
                <a:ea typeface="Droid Serif"/>
                <a:cs typeface="Droid Serif"/>
                <a:sym typeface="Droid Serif"/>
              </a:rPr>
              <a:t> </a:t>
            </a:r>
            <a:endParaRPr b="1" sz="1800"/>
          </a:p>
          <a:p>
            <a:pPr indent="0" lvl="0" marL="0" marR="0" rtl="0" algn="l">
              <a:lnSpc>
                <a:spcPct val="100000"/>
              </a:lnSpc>
              <a:spcBef>
                <a:spcPts val="0"/>
              </a:spcBef>
              <a:spcAft>
                <a:spcPts val="0"/>
              </a:spcAft>
              <a:buNone/>
            </a:pPr>
            <a:r>
              <a:rPr b="0" i="0" lang="en" sz="1800" u="none" cap="none" strike="noStrike">
                <a:solidFill>
                  <a:srgbClr val="434343"/>
                </a:solidFill>
                <a:latin typeface="Droid Serif"/>
                <a:ea typeface="Droid Serif"/>
                <a:cs typeface="Droid Serif"/>
                <a:sym typeface="Droid Serif"/>
              </a:rPr>
              <a:t> </a:t>
            </a:r>
            <a:endParaRPr b="0" i="0" sz="1800" u="none" cap="none" strike="noStrike">
              <a:solidFill>
                <a:srgbClr val="434343"/>
              </a:solidFill>
              <a:latin typeface="Droid Serif"/>
              <a:ea typeface="Droid Serif"/>
              <a:cs typeface="Droid Serif"/>
              <a:sym typeface="Droid Serif"/>
            </a:endParaRPr>
          </a:p>
          <a:p>
            <a:pPr indent="-309880" lvl="0" marL="342900" marR="0" rtl="0" algn="l">
              <a:lnSpc>
                <a:spcPct val="100000"/>
              </a:lnSpc>
              <a:spcBef>
                <a:spcPts val="0"/>
              </a:spcBef>
              <a:spcAft>
                <a:spcPts val="0"/>
              </a:spcAft>
              <a:buClr>
                <a:srgbClr val="CCCCCC"/>
              </a:buClr>
              <a:buSzPts val="1400"/>
              <a:buFont typeface="Droid Serif"/>
              <a:buChar char="⊡"/>
            </a:pPr>
            <a:r>
              <a:rPr lang="en" sz="1400"/>
              <a:t>We used to adapt design to new screen sizes</a:t>
            </a:r>
            <a:endParaRPr sz="1400"/>
          </a:p>
          <a:p>
            <a:pPr indent="-309880" lvl="0" marL="342900" marR="0" rtl="0" algn="l">
              <a:lnSpc>
                <a:spcPct val="100000"/>
              </a:lnSpc>
              <a:spcBef>
                <a:spcPts val="0"/>
              </a:spcBef>
              <a:spcAft>
                <a:spcPts val="0"/>
              </a:spcAft>
              <a:buClr>
                <a:srgbClr val="CCCCCC"/>
              </a:buClr>
              <a:buSzPts val="1400"/>
              <a:buFont typeface="Droid Serif"/>
              <a:buChar char="⊡"/>
            </a:pPr>
            <a:r>
              <a:rPr lang="en" sz="1400"/>
              <a:t>Made designs wider to accommodate bigger screens</a:t>
            </a:r>
            <a:endParaRPr sz="1400"/>
          </a:p>
          <a:p>
            <a:pPr indent="-309880" lvl="0" marL="342900" marR="0" rtl="0" algn="l">
              <a:lnSpc>
                <a:spcPct val="100000"/>
              </a:lnSpc>
              <a:spcBef>
                <a:spcPts val="0"/>
              </a:spcBef>
              <a:spcAft>
                <a:spcPts val="0"/>
              </a:spcAft>
              <a:buClr>
                <a:srgbClr val="CCCCCC"/>
              </a:buClr>
              <a:buSzPts val="1400"/>
              <a:buFont typeface="Droid Serif"/>
              <a:buChar char="⊡"/>
            </a:pPr>
            <a:r>
              <a:rPr lang="en" sz="1400"/>
              <a:t>Used Fixed Widths in our designs</a:t>
            </a:r>
            <a:endParaRPr sz="1400"/>
          </a:p>
          <a:p>
            <a:pPr indent="-309880" lvl="0" marL="342900" marR="0" rtl="0" algn="l">
              <a:lnSpc>
                <a:spcPct val="100000"/>
              </a:lnSpc>
              <a:spcBef>
                <a:spcPts val="0"/>
              </a:spcBef>
              <a:spcAft>
                <a:spcPts val="0"/>
              </a:spcAft>
              <a:buClr>
                <a:srgbClr val="CCCCCC"/>
              </a:buClr>
              <a:buSzPts val="1400"/>
              <a:buFont typeface="Droid Serif"/>
              <a:buChar char="⊡"/>
            </a:pPr>
            <a:r>
              <a:rPr lang="en" sz="1400"/>
              <a:t>Still common practice or standard layout to use fixed width in design</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p:txBody>
      </p:sp>
      <p:sp>
        <p:nvSpPr>
          <p:cNvPr id="75" name="Google Shape;75;p15"/>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76" name="Google Shape;76;p15"/>
          <p:cNvPicPr preferRelativeResize="0"/>
          <p:nvPr/>
        </p:nvPicPr>
        <p:blipFill>
          <a:blip r:embed="rId3">
            <a:alphaModFix/>
          </a:blip>
          <a:stretch>
            <a:fillRect/>
          </a:stretch>
        </p:blipFill>
        <p:spPr>
          <a:xfrm>
            <a:off x="1473275" y="2022728"/>
            <a:ext cx="6197349" cy="2720925"/>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idx="1" type="body"/>
          </p:nvPr>
        </p:nvSpPr>
        <p:spPr>
          <a:xfrm>
            <a:off x="642325" y="508275"/>
            <a:ext cx="7642200" cy="1082700"/>
          </a:xfrm>
          <a:prstGeom prst="rect">
            <a:avLst/>
          </a:prstGeom>
          <a:noFill/>
          <a:ln>
            <a:noFill/>
          </a:ln>
        </p:spPr>
        <p:txBody>
          <a:bodyPr anchorCtr="0" anchor="t" bIns="91425" lIns="91425" spcFirstLastPara="1" rIns="91425" wrap="square" tIns="91425">
            <a:noAutofit/>
          </a:bodyPr>
          <a:lstStyle/>
          <a:p>
            <a:pPr indent="-309880" lvl="0" marL="342900" marR="0" rtl="0" algn="l">
              <a:lnSpc>
                <a:spcPct val="100000"/>
              </a:lnSpc>
              <a:spcBef>
                <a:spcPts val="0"/>
              </a:spcBef>
              <a:spcAft>
                <a:spcPts val="0"/>
              </a:spcAft>
              <a:buClr>
                <a:srgbClr val="CCCCCC"/>
              </a:buClr>
              <a:buSzPts val="1400"/>
              <a:buFont typeface="Droid Serif"/>
              <a:buChar char="⊡"/>
            </a:pPr>
            <a:r>
              <a:rPr b="1" lang="en" sz="1800"/>
              <a:t>With the evolution of device types the future of design is adaptive</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p:txBody>
      </p:sp>
      <p:sp>
        <p:nvSpPr>
          <p:cNvPr id="82" name="Google Shape;82;p16"/>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83" name="Google Shape;83;p16"/>
          <p:cNvPicPr preferRelativeResize="0"/>
          <p:nvPr/>
        </p:nvPicPr>
        <p:blipFill>
          <a:blip r:embed="rId3">
            <a:alphaModFix/>
          </a:blip>
          <a:stretch>
            <a:fillRect/>
          </a:stretch>
        </p:blipFill>
        <p:spPr>
          <a:xfrm>
            <a:off x="1717775" y="1293150"/>
            <a:ext cx="5708458" cy="3247725"/>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idx="1" type="body"/>
          </p:nvPr>
        </p:nvSpPr>
        <p:spPr>
          <a:xfrm>
            <a:off x="642325" y="508275"/>
            <a:ext cx="76422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What Makes Sites Responsive?</a:t>
            </a:r>
            <a:endParaRPr b="1" sz="1800"/>
          </a:p>
          <a:p>
            <a:pPr indent="0" lvl="0" marL="0" marR="0" rtl="0" algn="l">
              <a:lnSpc>
                <a:spcPct val="100000"/>
              </a:lnSpc>
              <a:spcBef>
                <a:spcPts val="0"/>
              </a:spcBef>
              <a:spcAft>
                <a:spcPts val="0"/>
              </a:spcAft>
              <a:buNone/>
            </a:pPr>
            <a:r>
              <a:rPr b="0" i="0" lang="en" sz="1800" u="none" cap="none" strike="noStrike">
                <a:solidFill>
                  <a:srgbClr val="434343"/>
                </a:solidFill>
                <a:latin typeface="Droid Serif"/>
                <a:ea typeface="Droid Serif"/>
                <a:cs typeface="Droid Serif"/>
                <a:sym typeface="Droid Serif"/>
              </a:rPr>
              <a:t> </a:t>
            </a:r>
            <a:endParaRPr b="0" i="0" sz="1800" u="none" cap="none" strike="noStrike">
              <a:solidFill>
                <a:srgbClr val="434343"/>
              </a:solidFill>
              <a:latin typeface="Droid Serif"/>
              <a:ea typeface="Droid Serif"/>
              <a:cs typeface="Droid Serif"/>
              <a:sym typeface="Droid Serif"/>
            </a:endParaRPr>
          </a:p>
          <a:p>
            <a:pPr indent="-335280" lvl="0" marL="800100" marR="0" rtl="0" algn="l">
              <a:lnSpc>
                <a:spcPct val="100000"/>
              </a:lnSpc>
              <a:spcBef>
                <a:spcPts val="0"/>
              </a:spcBef>
              <a:spcAft>
                <a:spcPts val="0"/>
              </a:spcAft>
              <a:buClr>
                <a:srgbClr val="CCCCCC"/>
              </a:buClr>
              <a:buSzPts val="1800"/>
              <a:buFont typeface="Droid Serif"/>
              <a:buChar char="⊡"/>
            </a:pPr>
            <a:r>
              <a:rPr lang="en" sz="1800"/>
              <a:t>Clean well structured HTML</a:t>
            </a:r>
            <a:endParaRPr sz="1800"/>
          </a:p>
          <a:p>
            <a:pPr indent="0" lvl="0" marL="0" marR="0" rtl="0" algn="l">
              <a:lnSpc>
                <a:spcPct val="100000"/>
              </a:lnSpc>
              <a:spcBef>
                <a:spcPts val="0"/>
              </a:spcBef>
              <a:spcAft>
                <a:spcPts val="0"/>
              </a:spcAft>
              <a:buNone/>
            </a:pPr>
            <a:r>
              <a:t/>
            </a:r>
            <a:endParaRPr sz="1800"/>
          </a:p>
          <a:p>
            <a:pPr indent="-335280" lvl="0" marL="800100" marR="0" rtl="0" algn="l">
              <a:lnSpc>
                <a:spcPct val="100000"/>
              </a:lnSpc>
              <a:spcBef>
                <a:spcPts val="0"/>
              </a:spcBef>
              <a:spcAft>
                <a:spcPts val="0"/>
              </a:spcAft>
              <a:buClr>
                <a:srgbClr val="CCCCCC"/>
              </a:buClr>
              <a:buSzPts val="1800"/>
              <a:buFont typeface="Droid Serif"/>
              <a:buChar char="⊡"/>
            </a:pPr>
            <a:r>
              <a:rPr lang="en" sz="1800"/>
              <a:t>Planning and use of IDs and Classes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sz="1800" u="none" cap="none" strike="noStrike">
              <a:solidFill>
                <a:srgbClr val="434343"/>
              </a:solidFill>
              <a:latin typeface="Droid Serif"/>
              <a:ea typeface="Droid Serif"/>
              <a:cs typeface="Droid Serif"/>
              <a:sym typeface="Droid Serif"/>
            </a:endParaRPr>
          </a:p>
        </p:txBody>
      </p:sp>
      <p:sp>
        <p:nvSpPr>
          <p:cNvPr id="89" name="Google Shape;89;p17"/>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pic>
        <p:nvPicPr>
          <p:cNvPr id="90" name="Google Shape;90;p17"/>
          <p:cNvPicPr preferRelativeResize="0"/>
          <p:nvPr/>
        </p:nvPicPr>
        <p:blipFill>
          <a:blip r:embed="rId3">
            <a:alphaModFix/>
          </a:blip>
          <a:stretch>
            <a:fillRect/>
          </a:stretch>
        </p:blipFill>
        <p:spPr>
          <a:xfrm>
            <a:off x="4677275" y="2104121"/>
            <a:ext cx="3033300" cy="2640104"/>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498300" y="515175"/>
            <a:ext cx="81474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4 Types of Layouts </a:t>
            </a:r>
            <a:r>
              <a:rPr b="1" lang="en" sz="1800"/>
              <a:t>(there are others)</a:t>
            </a:r>
            <a:endParaRPr b="1" sz="1800"/>
          </a:p>
          <a:p>
            <a:pPr indent="0" lvl="0" marL="0" marR="0" rtl="0" algn="l">
              <a:lnSpc>
                <a:spcPct val="100000"/>
              </a:lnSpc>
              <a:spcBef>
                <a:spcPts val="0"/>
              </a:spcBef>
              <a:spcAft>
                <a:spcPts val="0"/>
              </a:spcAft>
              <a:buNone/>
            </a:pPr>
            <a:r>
              <a:rPr b="0" i="0" lang="en" u="none" cap="none" strike="noStrike">
                <a:solidFill>
                  <a:srgbClr val="434343"/>
                </a:solidFill>
                <a:latin typeface="Droid Serif"/>
                <a:ea typeface="Droid Serif"/>
                <a:cs typeface="Droid Serif"/>
                <a:sym typeface="Droid Serif"/>
              </a:rPr>
              <a:t> </a:t>
            </a:r>
            <a:endParaRPr b="0" i="0" u="none" cap="none" strike="noStrike">
              <a:solidFill>
                <a:srgbClr val="434343"/>
              </a:solidFill>
              <a:latin typeface="Droid Serif"/>
              <a:ea typeface="Droid Serif"/>
              <a:cs typeface="Droid Serif"/>
              <a:sym typeface="Droid Serif"/>
            </a:endParaRPr>
          </a:p>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Fixed</a:t>
            </a:r>
            <a:r>
              <a:rPr lang="en" sz="1800"/>
              <a:t> - doesn’t change regardless of device (2 column layout)</a:t>
            </a:r>
            <a:endParaRPr sz="1800"/>
          </a:p>
          <a:p>
            <a:pPr indent="0" lvl="0" marL="0" marR="0" rtl="0" algn="l">
              <a:lnSpc>
                <a:spcPct val="100000"/>
              </a:lnSpc>
              <a:spcBef>
                <a:spcPts val="0"/>
              </a:spcBef>
              <a:spcAft>
                <a:spcPts val="0"/>
              </a:spcAft>
              <a:buNone/>
            </a:pPr>
            <a:r>
              <a:rPr lang="en" sz="1800"/>
              <a:t>		</a:t>
            </a:r>
            <a:r>
              <a:rPr i="1" lang="en" sz="1800">
                <a:solidFill>
                  <a:srgbClr val="980000"/>
                </a:solidFill>
              </a:rPr>
              <a:t>(fixed.html and fixed layout.html examples)</a:t>
            </a:r>
            <a:endParaRPr i="1" sz="1800">
              <a:solidFill>
                <a:srgbClr val="980000"/>
              </a:solidFill>
            </a:endParaRPr>
          </a:p>
          <a:p>
            <a:pPr indent="0" lvl="0" marL="0" marR="0" rtl="0" algn="l">
              <a:lnSpc>
                <a:spcPct val="100000"/>
              </a:lnSpc>
              <a:spcBef>
                <a:spcPts val="0"/>
              </a:spcBef>
              <a:spcAft>
                <a:spcPts val="0"/>
              </a:spcAft>
              <a:buNone/>
            </a:pPr>
            <a:r>
              <a:t/>
            </a:r>
            <a:endParaRPr sz="1800"/>
          </a:p>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Fluid</a:t>
            </a:r>
            <a:r>
              <a:rPr lang="en" sz="1800"/>
              <a:t>- responds as browser size or screen changes. Limited when really large or really small. </a:t>
            </a:r>
            <a:r>
              <a:rPr i="1" lang="en" sz="1800">
                <a:solidFill>
                  <a:srgbClr val="980000"/>
                </a:solidFill>
              </a:rPr>
              <a:t>(2 column layout fluid.html example)</a:t>
            </a:r>
            <a:endParaRPr i="1" sz="1800">
              <a:solidFill>
                <a:srgbClr val="980000"/>
              </a:solidFill>
            </a:endParaRPr>
          </a:p>
          <a:p>
            <a:pPr indent="0" lvl="0" marL="0" marR="0" rtl="0" algn="l">
              <a:lnSpc>
                <a:spcPct val="100000"/>
              </a:lnSpc>
              <a:spcBef>
                <a:spcPts val="0"/>
              </a:spcBef>
              <a:spcAft>
                <a:spcPts val="0"/>
              </a:spcAft>
              <a:buNone/>
            </a:pPr>
            <a:r>
              <a:t/>
            </a:r>
            <a:endParaRPr sz="1800"/>
          </a:p>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Flexible/Responsive</a:t>
            </a:r>
            <a:r>
              <a:rPr lang="en" sz="1800"/>
              <a:t>- responds to browser window, orientation and height of device. </a:t>
            </a:r>
            <a:r>
              <a:rPr i="1" lang="en" sz="1800">
                <a:solidFill>
                  <a:srgbClr val="980000"/>
                </a:solidFill>
              </a:rPr>
              <a:t>(3 column layout based on size flexiblelayout.html example)</a:t>
            </a:r>
            <a:endParaRPr i="1" sz="1800">
              <a:solidFill>
                <a:srgbClr val="980000"/>
              </a:solidFill>
            </a:endParaRPr>
          </a:p>
          <a:p>
            <a:pPr indent="0" lvl="0" marL="0" marR="0" rtl="0" algn="l">
              <a:lnSpc>
                <a:spcPct val="100000"/>
              </a:lnSpc>
              <a:spcBef>
                <a:spcPts val="0"/>
              </a:spcBef>
              <a:spcAft>
                <a:spcPts val="0"/>
              </a:spcAft>
              <a:buNone/>
            </a:pPr>
            <a:r>
              <a:t/>
            </a:r>
            <a:endParaRPr sz="1800"/>
          </a:p>
          <a:p>
            <a:pPr indent="-335280" lvl="0" marL="800100" marR="0" rtl="0" algn="l">
              <a:lnSpc>
                <a:spcPct val="100000"/>
              </a:lnSpc>
              <a:spcBef>
                <a:spcPts val="0"/>
              </a:spcBef>
              <a:spcAft>
                <a:spcPts val="0"/>
              </a:spcAft>
              <a:buClr>
                <a:srgbClr val="CCCCCC"/>
              </a:buClr>
              <a:buSzPts val="1800"/>
              <a:buFont typeface="Droid Serif"/>
              <a:buChar char="⊡"/>
            </a:pPr>
            <a:r>
              <a:rPr lang="en" sz="1800">
                <a:solidFill>
                  <a:srgbClr val="0000FF"/>
                </a:solidFill>
              </a:rPr>
              <a:t>Elastic</a:t>
            </a:r>
            <a:r>
              <a:rPr lang="en" sz="1800"/>
              <a:t> (Based on ems) or </a:t>
            </a:r>
            <a:r>
              <a:rPr lang="en" sz="1800">
                <a:solidFill>
                  <a:srgbClr val="0000FF"/>
                </a:solidFill>
              </a:rPr>
              <a:t>Hybrid</a:t>
            </a:r>
            <a:r>
              <a:rPr lang="en" sz="1800"/>
              <a:t> (all layouts mixed)</a:t>
            </a:r>
            <a:endParaRPr sz="18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a:p>
            <a:pPr indent="0" lvl="0" marL="0" marR="0" rtl="0" algn="l">
              <a:lnSpc>
                <a:spcPct val="100000"/>
              </a:lnSpc>
              <a:spcBef>
                <a:spcPts val="0"/>
              </a:spcBef>
              <a:spcAft>
                <a:spcPts val="0"/>
              </a:spcAft>
              <a:buClr>
                <a:srgbClr val="CCCCCC"/>
              </a:buClr>
              <a:buFont typeface="Droid Serif"/>
              <a:buNone/>
            </a:pPr>
            <a:r>
              <a:t/>
            </a:r>
            <a:endParaRPr b="0" i="0" u="none" cap="none" strike="noStrike">
              <a:solidFill>
                <a:srgbClr val="434343"/>
              </a:solidFill>
              <a:latin typeface="Droid Serif"/>
              <a:ea typeface="Droid Serif"/>
              <a:cs typeface="Droid Serif"/>
              <a:sym typeface="Droid Serif"/>
            </a:endParaRPr>
          </a:p>
        </p:txBody>
      </p:sp>
      <p:sp>
        <p:nvSpPr>
          <p:cNvPr id="96" name="Google Shape;96;p18"/>
          <p:cNvSpPr txBox="1"/>
          <p:nvPr>
            <p:ph type="title"/>
          </p:nvPr>
        </p:nvSpPr>
        <p:spPr>
          <a:xfrm>
            <a:off x="3055300" y="91575"/>
            <a:ext cx="3033300" cy="46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Responsive Design</a:t>
            </a:r>
            <a:endParaRPr/>
          </a:p>
        </p:txBody>
      </p:sp>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di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